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77" r:id="rId3"/>
    <p:sldId id="278" r:id="rId4"/>
    <p:sldId id="279" r:id="rId5"/>
    <p:sldId id="259" r:id="rId6"/>
    <p:sldId id="258" r:id="rId7"/>
    <p:sldId id="266" r:id="rId8"/>
    <p:sldId id="267" r:id="rId9"/>
    <p:sldId id="269" r:id="rId10"/>
    <p:sldId id="270" r:id="rId11"/>
    <p:sldId id="271" r:id="rId12"/>
    <p:sldId id="260" r:id="rId13"/>
    <p:sldId id="280" r:id="rId14"/>
    <p:sldId id="261" r:id="rId15"/>
    <p:sldId id="262" r:id="rId16"/>
    <p:sldId id="273" r:id="rId17"/>
    <p:sldId id="263" r:id="rId18"/>
    <p:sldId id="272" r:id="rId19"/>
    <p:sldId id="274" r:id="rId20"/>
    <p:sldId id="285" r:id="rId21"/>
    <p:sldId id="281" r:id="rId22"/>
    <p:sldId id="282" r:id="rId23"/>
    <p:sldId id="283" r:id="rId2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ma Adhi" userId="2bb59405477aa463" providerId="LiveId" clId="{59C2FB63-88D3-4579-85CF-3E71B33E9730}"/>
    <pc:docChg chg="custSel modSld">
      <pc:chgData name="Boma Adhi" userId="2bb59405477aa463" providerId="LiveId" clId="{59C2FB63-88D3-4579-85CF-3E71B33E9730}" dt="2017-10-09T09:23:28.608" v="328" actId="20577"/>
      <pc:docMkLst>
        <pc:docMk/>
      </pc:docMkLst>
      <pc:sldChg chg="addSp delSp modSp">
        <pc:chgData name="Boma Adhi" userId="2bb59405477aa463" providerId="LiveId" clId="{59C2FB63-88D3-4579-85CF-3E71B33E9730}" dt="2017-10-09T09:23:28.608" v="328" actId="20577"/>
        <pc:sldMkLst>
          <pc:docMk/>
          <pc:sldMk cId="1825269308" sldId="285"/>
        </pc:sldMkLst>
        <pc:spChg chg="mod">
          <ac:chgData name="Boma Adhi" userId="2bb59405477aa463" providerId="LiveId" clId="{59C2FB63-88D3-4579-85CF-3E71B33E9730}" dt="2017-10-09T06:27:08.813" v="41" actId="20577"/>
          <ac:spMkLst>
            <pc:docMk/>
            <pc:sldMk cId="1825269308" sldId="285"/>
            <ac:spMk id="2" creationId="{959F178B-2FF8-4F13-BF10-E09095D4A7DE}"/>
          </ac:spMkLst>
        </pc:spChg>
        <pc:spChg chg="del">
          <ac:chgData name="Boma Adhi" userId="2bb59405477aa463" providerId="LiveId" clId="{59C2FB63-88D3-4579-85CF-3E71B33E9730}" dt="2017-10-09T06:26:22.111" v="0"/>
          <ac:spMkLst>
            <pc:docMk/>
            <pc:sldMk cId="1825269308" sldId="285"/>
            <ac:spMk id="3" creationId="{BA92FCBA-C2F2-4C9D-82CA-F576EAFCD554}"/>
          </ac:spMkLst>
        </pc:spChg>
        <pc:spChg chg="mod">
          <ac:chgData name="Boma Adhi" userId="2bb59405477aa463" providerId="LiveId" clId="{59C2FB63-88D3-4579-85CF-3E71B33E9730}" dt="2017-10-09T06:26:28.942" v="1" actId="26606"/>
          <ac:spMkLst>
            <pc:docMk/>
            <pc:sldMk cId="1825269308" sldId="285"/>
            <ac:spMk id="4" creationId="{8E4FF17D-252F-4B09-8040-4111CDF63166}"/>
          </ac:spMkLst>
        </pc:spChg>
        <pc:spChg chg="add mod">
          <ac:chgData name="Boma Adhi" userId="2bb59405477aa463" providerId="LiveId" clId="{59C2FB63-88D3-4579-85CF-3E71B33E9730}" dt="2017-10-09T09:23:28.608" v="328" actId="20577"/>
          <ac:spMkLst>
            <pc:docMk/>
            <pc:sldMk cId="1825269308" sldId="285"/>
            <ac:spMk id="1031" creationId="{00000000-0000-0000-0000-000000000000}"/>
          </ac:spMkLst>
        </pc:spChg>
        <pc:picChg chg="add del mod">
          <ac:chgData name="Boma Adhi" userId="2bb59405477aa463" providerId="LiveId" clId="{59C2FB63-88D3-4579-85CF-3E71B33E9730}" dt="2017-10-09T06:26:28.942" v="1" actId="26606"/>
          <ac:picMkLst>
            <pc:docMk/>
            <pc:sldMk cId="1825269308" sldId="285"/>
            <ac:picMk id="1028" creationId="{D1185B27-A2A2-4F2D-8139-FA5C874F80CA}"/>
          </ac:picMkLst>
        </pc:picChg>
        <pc:picChg chg="add mod">
          <ac:chgData name="Boma Adhi" userId="2bb59405477aa463" providerId="LiveId" clId="{59C2FB63-88D3-4579-85CF-3E71B33E9730}" dt="2017-10-09T06:39:33.966" v="43" actId="14100"/>
          <ac:picMkLst>
            <pc:docMk/>
            <pc:sldMk cId="1825269308" sldId="285"/>
            <ac:picMk id="1029" creationId="{D1185B27-A2A2-4F2D-8139-FA5C874F80C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2bb59405477aa463/Pictures/ncc_resul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2bb59405477aa463/Pictures/ncc_resul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2bb59405477aa463/Pictures/ncc_resul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66941742356497E-2"/>
          <c:y val="0.109644342868429"/>
          <c:w val="0.91028751814461395"/>
          <c:h val="0.68416317939981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SMP(Hardware Coherence)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941280675416229E-3"/>
                  <c:y val="-1.420416870781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F3-4640-B64D-02D8297C54E6}"/>
                </c:ext>
              </c:extLst>
            </c:dLbl>
            <c:dLbl>
              <c:idx val="2"/>
              <c:layout>
                <c:manualLayout>
                  <c:x val="-9.3750000000000378E-3"/>
                  <c:y val="7.715090808745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F3-4640-B64D-02D8297C54E6}"/>
                </c:ext>
              </c:extLst>
            </c:dLbl>
            <c:dLbl>
              <c:idx val="4"/>
              <c:layout>
                <c:manualLayout>
                  <c:x val="-7.0484574978012665E-3"/>
                  <c:y val="2.9629629629629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F3-4640-B64D-02D8297C54E6}"/>
                </c:ext>
              </c:extLst>
            </c:dLbl>
            <c:dLbl>
              <c:idx val="5"/>
              <c:layout>
                <c:manualLayout>
                  <c:x val="-1.0030917013570409E-2"/>
                  <c:y val="4.4549431321084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F3-4640-B64D-02D8297C54E6}"/>
                </c:ext>
              </c:extLst>
            </c:dLbl>
            <c:dLbl>
              <c:idx val="6"/>
              <c:layout>
                <c:manualLayout>
                  <c:x val="-1.1565199495138101E-2"/>
                  <c:y val="8.3983172945510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F3-4640-B64D-02D8297C54E6}"/>
                </c:ext>
              </c:extLst>
            </c:dLbl>
            <c:dLbl>
              <c:idx val="7"/>
              <c:layout>
                <c:manualLayout>
                  <c:x val="-1.8793449179599301E-2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F3-4640-B64D-02D8297C54E6}"/>
                </c:ext>
              </c:extLst>
            </c:dLbl>
            <c:dLbl>
              <c:idx val="8"/>
              <c:layout>
                <c:manualLayout>
                  <c:x val="-9.6739248450769533E-3"/>
                  <c:y val="1.777773943131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F3-4640-B64D-02D8297C54E6}"/>
                </c:ext>
              </c:extLst>
            </c:dLbl>
            <c:dLbl>
              <c:idx val="9"/>
              <c:layout>
                <c:manualLayout>
                  <c:x val="-1.4096914995602576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F3-4640-B64D-02D8297C54E6}"/>
                </c:ext>
              </c:extLst>
            </c:dLbl>
            <c:dLbl>
              <c:idx val="10"/>
              <c:layout>
                <c:manualLayout>
                  <c:x val="-9.330894075984298E-3"/>
                  <c:y val="1.014583479129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F3-4640-B64D-02D8297C54E6}"/>
                </c:ext>
              </c:extLst>
            </c:dLbl>
            <c:dLbl>
              <c:idx val="12"/>
              <c:layout>
                <c:manualLayout>
                  <c:x val="-1.2023383563421992E-2"/>
                  <c:y val="1.668246860463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DF3-4640-B64D-02D8297C54E6}"/>
                </c:ext>
              </c:extLst>
            </c:dLbl>
            <c:dLbl>
              <c:idx val="13"/>
              <c:layout>
                <c:manualLayout>
                  <c:x val="-1.0572686246701976E-2"/>
                  <c:y val="1.185185185185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DF3-4640-B64D-02D8297C54E6}"/>
                </c:ext>
              </c:extLst>
            </c:dLbl>
            <c:dLbl>
              <c:idx val="14"/>
              <c:layout>
                <c:manualLayout>
                  <c:x val="-1.0367660084427115E-2"/>
                  <c:y val="6.087500874778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F3-4640-B64D-02D8297C54E6}"/>
                </c:ext>
              </c:extLst>
            </c:dLbl>
            <c:dLbl>
              <c:idx val="15"/>
              <c:layout>
                <c:manualLayout>
                  <c:x val="-2.3130398990276101E-2"/>
                  <c:y val="8.398537728612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F3-4640-B64D-02D8297C54E6}"/>
                </c:ext>
              </c:extLst>
            </c:dLbl>
            <c:dLbl>
              <c:idx val="16"/>
              <c:layout>
                <c:manualLayout>
                  <c:x val="-1.4096914995602663E-2"/>
                  <c:y val="1.7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F3-4640-B64D-02D8297C54E6}"/>
                </c:ext>
              </c:extLst>
            </c:dLbl>
            <c:dLbl>
              <c:idx val="17"/>
              <c:layout>
                <c:manualLayout>
                  <c:x val="-1.1057558473194701E-2"/>
                  <c:y val="1.42041687078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DF3-4640-B64D-02D8297C54E6}"/>
                </c:ext>
              </c:extLst>
            </c:dLbl>
            <c:dLbl>
              <c:idx val="18"/>
              <c:layout>
                <c:manualLayout>
                  <c:x val="-1.1404426092869744E-2"/>
                  <c:y val="1.014583479129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DF3-4640-B64D-02D8297C54E6}"/>
                </c:ext>
              </c:extLst>
            </c:dLbl>
            <c:dLbl>
              <c:idx val="20"/>
              <c:layout>
                <c:manualLayout>
                  <c:x val="-8.6738996213536496E-3"/>
                  <c:y val="2.519561318583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DF3-4640-B64D-02D8297C54E6}"/>
                </c:ext>
              </c:extLst>
            </c:dLbl>
            <c:dLbl>
              <c:idx val="21"/>
              <c:layout>
                <c:manualLayout>
                  <c:x val="-6.2205960506562241E-3"/>
                  <c:y val="4.0583339165191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DF3-4640-B64D-02D8297C54E6}"/>
                </c:ext>
              </c:extLst>
            </c:dLbl>
            <c:dLbl>
              <c:idx val="22"/>
              <c:layout>
                <c:manualLayout>
                  <c:x val="-1.0367660084426964E-2"/>
                  <c:y val="4.0583339165190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DF3-4640-B64D-02D8297C54E6}"/>
                </c:ext>
              </c:extLst>
            </c:dLbl>
            <c:dLbl>
              <c:idx val="24"/>
              <c:layout>
                <c:manualLayout>
                  <c:x val="-8.223200414101503E-3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DF3-4640-B64D-02D8297C54E6}"/>
                </c:ext>
              </c:extLst>
            </c:dLbl>
            <c:dLbl>
              <c:idx val="25"/>
              <c:layout>
                <c:manualLayout>
                  <c:x val="-1.0747426656968338E-2"/>
                  <c:y val="2.316637603243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DF3-4640-B64D-02D8297C54E6}"/>
                </c:ext>
              </c:extLst>
            </c:dLbl>
            <c:dLbl>
              <c:idx val="26"/>
              <c:layout>
                <c:manualLayout>
                  <c:x val="-1.42767339112946E-2"/>
                  <c:y val="1.959661708953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DF3-4640-B64D-02D8297C54E6}"/>
                </c:ext>
              </c:extLst>
            </c:dLbl>
            <c:dLbl>
              <c:idx val="27"/>
              <c:layout>
                <c:manualLayout>
                  <c:x val="-2.31305128209797E-2"/>
                  <c:y val="-2.204340611184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DF3-4640-B64D-02D8297C54E6}"/>
                </c:ext>
              </c:extLst>
            </c:dLbl>
            <c:dLbl>
              <c:idx val="28"/>
              <c:layout>
                <c:manualLayout>
                  <c:x val="-9.3979433304018038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DF3-4640-B64D-02D8297C54E6}"/>
                </c:ext>
              </c:extLst>
            </c:dLbl>
            <c:dLbl>
              <c:idx val="29"/>
              <c:layout>
                <c:manualLayout>
                  <c:x val="-1.4096914995602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DF3-4640-B64D-02D8297C54E6}"/>
                </c:ext>
              </c:extLst>
            </c:dLbl>
            <c:dLbl>
              <c:idx val="30"/>
              <c:layout>
                <c:manualLayout>
                  <c:x val="-1.2922186221134842E-2"/>
                  <c:y val="-3.1245975618680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DF3-4640-B64D-02D8297C54E6}"/>
                </c:ext>
              </c:extLst>
            </c:dLbl>
            <c:dLbl>
              <c:idx val="32"/>
              <c:layout>
                <c:manualLayout>
                  <c:x val="-1.1747429163002147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DF3-4640-B64D-02D8297C54E6}"/>
                </c:ext>
              </c:extLst>
            </c:dLbl>
            <c:dLbl>
              <c:idx val="33"/>
              <c:layout>
                <c:manualLayout>
                  <c:x val="-1.4096914995602576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DF3-4640-B64D-02D8297C54E6}"/>
                </c:ext>
              </c:extLst>
            </c:dLbl>
            <c:dLbl>
              <c:idx val="34"/>
              <c:layout>
                <c:manualLayout>
                  <c:x val="-1.7621143744503222E-2"/>
                  <c:y val="1.7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DF3-4640-B64D-02D8297C54E6}"/>
                </c:ext>
              </c:extLst>
            </c:dLbl>
            <c:dLbl>
              <c:idx val="36"/>
              <c:layout>
                <c:manualLayout>
                  <c:x val="-3.1250000000000002E-3"/>
                  <c:y val="7.715090808745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DF3-4640-B64D-02D8297C54E6}"/>
                </c:ext>
              </c:extLst>
            </c:dLbl>
            <c:dLbl>
              <c:idx val="37"/>
              <c:layout>
                <c:manualLayout>
                  <c:x val="-2.083333333333486E-3"/>
                  <c:y val="-7.715090808745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DF3-4640-B64D-02D8297C54E6}"/>
                </c:ext>
              </c:extLst>
            </c:dLbl>
            <c:dLbl>
              <c:idx val="38"/>
              <c:layout>
                <c:manualLayout>
                  <c:x val="-5.208333333333333E-3"/>
                  <c:y val="-1.9287727021863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DF3-4640-B64D-02D8297C5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  <c:pt idx="16">
                    <c:v>1</c:v>
                  </c:pt>
                  <c:pt idx="17">
                    <c:v>2</c:v>
                  </c:pt>
                  <c:pt idx="18">
                    <c:v>4</c:v>
                  </c:pt>
                  <c:pt idx="19">
                    <c:v>8</c:v>
                  </c:pt>
                  <c:pt idx="20">
                    <c:v>1</c:v>
                  </c:pt>
                  <c:pt idx="21">
                    <c:v>2</c:v>
                  </c:pt>
                  <c:pt idx="22">
                    <c:v>4</c:v>
                  </c:pt>
                  <c:pt idx="23">
                    <c:v>8</c:v>
                  </c:pt>
                  <c:pt idx="24">
                    <c:v>1</c:v>
                  </c:pt>
                  <c:pt idx="25">
                    <c:v>2</c:v>
                  </c:pt>
                  <c:pt idx="26">
                    <c:v>4</c:v>
                  </c:pt>
                  <c:pt idx="27">
                    <c:v>8</c:v>
                  </c:pt>
                  <c:pt idx="28">
                    <c:v>1</c:v>
                  </c:pt>
                  <c:pt idx="29">
                    <c:v>2</c:v>
                  </c:pt>
                  <c:pt idx="30">
                    <c:v>4</c:v>
                  </c:pt>
                  <c:pt idx="31">
                    <c:v>8</c:v>
                  </c:pt>
                  <c:pt idx="32">
                    <c:v>1</c:v>
                  </c:pt>
                  <c:pt idx="33">
                    <c:v>2</c:v>
                  </c:pt>
                  <c:pt idx="34">
                    <c:v>4</c:v>
                  </c:pt>
                  <c:pt idx="35">
                    <c:v>8</c:v>
                  </c:pt>
                  <c:pt idx="36">
                    <c:v>1</c:v>
                  </c:pt>
                  <c:pt idx="37">
                    <c:v>2</c:v>
                  </c:pt>
                  <c:pt idx="38">
                    <c:v>4</c:v>
                  </c:pt>
                  <c:pt idx="39">
                    <c:v>8</c:v>
                  </c:pt>
                </c:lvl>
                <c:lvl>
                  <c:pt idx="0">
                    <c:v>equake</c:v>
                  </c:pt>
                  <c:pt idx="4">
                    <c:v>art</c:v>
                  </c:pt>
                  <c:pt idx="8">
                    <c:v>lbm</c:v>
                  </c:pt>
                  <c:pt idx="12">
                    <c:v>hmmer</c:v>
                  </c:pt>
                  <c:pt idx="16">
                    <c:v>cg</c:v>
                  </c:pt>
                  <c:pt idx="20">
                    <c:v>mg</c:v>
                  </c:pt>
                  <c:pt idx="24">
                    <c:v>bt</c:v>
                  </c:pt>
                  <c:pt idx="28">
                    <c:v>lu</c:v>
                  </c:pt>
                  <c:pt idx="32">
                    <c:v>sp</c:v>
                  </c:pt>
                  <c:pt idx="36">
                    <c:v>MPEG2 Encoder</c:v>
                  </c:pt>
                </c:lvl>
                <c:lvl>
                  <c:pt idx="0">
                    <c:v>SPEC2000</c:v>
                  </c:pt>
                  <c:pt idx="8">
                    <c:v>SPEC2006</c:v>
                  </c:pt>
                  <c:pt idx="16">
                    <c:v>NPB</c:v>
                  </c:pt>
                  <c:pt idx="36">
                    <c:v>MediaBench II</c:v>
                  </c:pt>
                </c:lvl>
              </c:multiLvlStrCache>
            </c:multiLvlStrRef>
          </c:cat>
          <c:val>
            <c:numRef>
              <c:f>Sheet1!$G$7:$AT$7</c:f>
              <c:numCache>
                <c:formatCode>General</c:formatCode>
                <c:ptCount val="40"/>
                <c:pt idx="0" formatCode="0.00">
                  <c:v>1</c:v>
                </c:pt>
                <c:pt idx="1">
                  <c:v>1.38</c:v>
                </c:pt>
                <c:pt idx="2">
                  <c:v>2.52</c:v>
                </c:pt>
                <c:pt idx="4" formatCode="0.00">
                  <c:v>1</c:v>
                </c:pt>
                <c:pt idx="5">
                  <c:v>1.67</c:v>
                </c:pt>
                <c:pt idx="6">
                  <c:v>2.65</c:v>
                </c:pt>
                <c:pt idx="8" formatCode="0.00">
                  <c:v>1</c:v>
                </c:pt>
                <c:pt idx="9">
                  <c:v>1.76</c:v>
                </c:pt>
                <c:pt idx="10" formatCode="0.00">
                  <c:v>2.9</c:v>
                </c:pt>
                <c:pt idx="12" formatCode="0.00">
                  <c:v>1</c:v>
                </c:pt>
                <c:pt idx="13">
                  <c:v>1.79</c:v>
                </c:pt>
                <c:pt idx="14" formatCode="0.00">
                  <c:v>2.99</c:v>
                </c:pt>
                <c:pt idx="16" formatCode="0.00">
                  <c:v>1</c:v>
                </c:pt>
                <c:pt idx="17">
                  <c:v>1.84</c:v>
                </c:pt>
                <c:pt idx="18">
                  <c:v>3.34</c:v>
                </c:pt>
                <c:pt idx="20" formatCode="0.00">
                  <c:v>1</c:v>
                </c:pt>
                <c:pt idx="21">
                  <c:v>1.32</c:v>
                </c:pt>
                <c:pt idx="22">
                  <c:v>2.36</c:v>
                </c:pt>
                <c:pt idx="24" formatCode="0.00">
                  <c:v>1</c:v>
                </c:pt>
                <c:pt idx="25">
                  <c:v>1.87</c:v>
                </c:pt>
                <c:pt idx="26">
                  <c:v>2.86</c:v>
                </c:pt>
                <c:pt idx="28" formatCode="0.00">
                  <c:v>1</c:v>
                </c:pt>
                <c:pt idx="29">
                  <c:v>1.79</c:v>
                </c:pt>
                <c:pt idx="30">
                  <c:v>2.86</c:v>
                </c:pt>
                <c:pt idx="32" formatCode="0.00">
                  <c:v>1</c:v>
                </c:pt>
                <c:pt idx="33">
                  <c:v>1.55</c:v>
                </c:pt>
                <c:pt idx="34">
                  <c:v>2.19</c:v>
                </c:pt>
                <c:pt idx="36" formatCode="0.00">
                  <c:v>1</c:v>
                </c:pt>
                <c:pt idx="37" formatCode="0.00">
                  <c:v>1.7</c:v>
                </c:pt>
                <c:pt idx="38">
                  <c:v>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DF3-4640-B64D-02D8297C54E6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NCC(Software Coherence)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27403521575658E-3"/>
                  <c:y val="-8.473769262306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DF3-4640-B64D-02D8297C54E6}"/>
                </c:ext>
              </c:extLst>
            </c:dLbl>
            <c:dLbl>
              <c:idx val="1"/>
              <c:layout>
                <c:manualLayout>
                  <c:x val="1.1565199495138E-2"/>
                  <c:y val="5.599025152408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DF3-4640-B64D-02D8297C54E6}"/>
                </c:ext>
              </c:extLst>
            </c:dLbl>
            <c:dLbl>
              <c:idx val="4"/>
              <c:layout>
                <c:manualLayout>
                  <c:x val="5.8737284309811804E-3"/>
                  <c:y val="2.87438689599129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DF3-4640-B64D-02D8297C54E6}"/>
                </c:ext>
              </c:extLst>
            </c:dLbl>
            <c:dLbl>
              <c:idx val="5"/>
              <c:layout>
                <c:manualLayout>
                  <c:x val="5.5635966147548942E-3"/>
                  <c:y val="-1.11981256249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DF3-4640-B64D-02D8297C54E6}"/>
                </c:ext>
              </c:extLst>
            </c:dLbl>
            <c:dLbl>
              <c:idx val="6"/>
              <c:layout>
                <c:manualLayout>
                  <c:x val="4.9065971788535652E-3"/>
                  <c:y val="1.11981256249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DF3-4640-B64D-02D8297C54E6}"/>
                </c:ext>
              </c:extLst>
            </c:dLbl>
            <c:dLbl>
              <c:idx val="7"/>
              <c:layout>
                <c:manualLayout>
                  <c:x val="1.1565199495138101E-2"/>
                  <c:y val="1.679707545722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DF3-4640-B64D-02D8297C54E6}"/>
                </c:ext>
              </c:extLst>
            </c:dLbl>
            <c:dLbl>
              <c:idx val="8"/>
              <c:layout>
                <c:manualLayout>
                  <c:x val="5.2508524747278077E-3"/>
                  <c:y val="-5.9259664027472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DF3-4640-B64D-02D8297C54E6}"/>
                </c:ext>
              </c:extLst>
            </c:dLbl>
            <c:dLbl>
              <c:idx val="9"/>
              <c:layout>
                <c:manualLayout>
                  <c:x val="3.0393571071125848E-3"/>
                  <c:y val="-4.8305357991386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DF3-4640-B64D-02D8297C54E6}"/>
                </c:ext>
              </c:extLst>
            </c:dLbl>
            <c:dLbl>
              <c:idx val="12"/>
              <c:layout>
                <c:manualLayout>
                  <c:x val="2.6254670549232914E-3"/>
                  <c:y val="-3.8967994444875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DF3-4640-B64D-02D8297C54E6}"/>
                </c:ext>
              </c:extLst>
            </c:dLbl>
            <c:dLbl>
              <c:idx val="13"/>
              <c:layout>
                <c:manualLayout>
                  <c:x val="4.6989716652008585E-3"/>
                  <c:y val="-2.962962962963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DF3-4640-B64D-02D8297C54E6}"/>
                </c:ext>
              </c:extLst>
            </c:dLbl>
            <c:dLbl>
              <c:idx val="16"/>
              <c:layout>
                <c:manualLayout>
                  <c:x val="2.3494587183449621E-3"/>
                  <c:y val="2.190701430291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DF3-4640-B64D-02D8297C54E6}"/>
                </c:ext>
              </c:extLst>
            </c:dLbl>
            <c:dLbl>
              <c:idx val="17"/>
              <c:layout>
                <c:manualLayout>
                  <c:x val="2.3494858326004293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DF3-4640-B64D-02D8297C54E6}"/>
                </c:ext>
              </c:extLst>
            </c:dLbl>
            <c:dLbl>
              <c:idx val="21"/>
              <c:layout>
                <c:manualLayout>
                  <c:x val="1.5873050859495273E-2"/>
                  <c:y val="8.3983545533068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DF3-4640-B64D-02D8297C54E6}"/>
                </c:ext>
              </c:extLst>
            </c:dLbl>
            <c:dLbl>
              <c:idx val="22"/>
              <c:layout>
                <c:manualLayout>
                  <c:x val="8.2649843301389504E-3"/>
                  <c:y val="9.9392432261772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DF3-4640-B64D-02D8297C54E6}"/>
                </c:ext>
              </c:extLst>
            </c:dLbl>
            <c:dLbl>
              <c:idx val="24"/>
              <c:layout>
                <c:manualLayout>
                  <c:x val="7.0484574978012023E-3"/>
                  <c:y val="-2.962962962963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DF3-4640-B64D-02D8297C54E6}"/>
                </c:ext>
              </c:extLst>
            </c:dLbl>
            <c:dLbl>
              <c:idx val="26"/>
              <c:layout>
                <c:manualLayout>
                  <c:x val="5.7824859168653401E-3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DF3-4640-B64D-02D8297C54E6}"/>
                </c:ext>
              </c:extLst>
            </c:dLbl>
            <c:dLbl>
              <c:idx val="28"/>
              <c:layout>
                <c:manualLayout>
                  <c:x val="7.0484574978011156E-3"/>
                  <c:y val="8.888888888888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DF3-4640-B64D-02D8297C54E6}"/>
                </c:ext>
              </c:extLst>
            </c:dLbl>
            <c:dLbl>
              <c:idx val="29"/>
              <c:layout>
                <c:manualLayout>
                  <c:x val="8.2231871493261433E-3"/>
                  <c:y val="4.2198683885505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DF3-4640-B64D-02D8297C54E6}"/>
                </c:ext>
              </c:extLst>
            </c:dLbl>
            <c:dLbl>
              <c:idx val="30"/>
              <c:layout>
                <c:manualLayout>
                  <c:x val="7.0484577901535096E-3"/>
                  <c:y val="3.2861320338995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DF3-4640-B64D-02D8297C54E6}"/>
                </c:ext>
              </c:extLst>
            </c:dLbl>
            <c:dLbl>
              <c:idx val="32"/>
              <c:layout>
                <c:manualLayout>
                  <c:x val="4.6989716652008585E-3"/>
                  <c:y val="-1.08640720281770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DF3-4640-B64D-02D8297C54E6}"/>
                </c:ext>
              </c:extLst>
            </c:dLbl>
            <c:dLbl>
              <c:idx val="33"/>
              <c:layout>
                <c:manualLayout>
                  <c:x val="8.223200414101503E-3"/>
                  <c:y val="-1.08640720281770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DF3-4640-B64D-02D8297C54E6}"/>
                </c:ext>
              </c:extLst>
            </c:dLbl>
            <c:dLbl>
              <c:idx val="34"/>
              <c:layout>
                <c:manualLayout>
                  <c:x val="6.2205960506562241E-3"/>
                  <c:y val="2.0291669582596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DF3-4640-B64D-02D8297C54E6}"/>
                </c:ext>
              </c:extLst>
            </c:dLbl>
            <c:dLbl>
              <c:idx val="35"/>
              <c:layout>
                <c:manualLayout>
                  <c:x val="-4.1470640337708158E-3"/>
                  <c:y val="-2.0291669582595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DF3-4640-B64D-02D8297C54E6}"/>
                </c:ext>
              </c:extLst>
            </c:dLbl>
            <c:dLbl>
              <c:idx val="36"/>
              <c:layout>
                <c:manualLayout>
                  <c:x val="3.1250000000000002E-3"/>
                  <c:y val="-1.1572636213117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5DF3-4640-B64D-02D8297C54E6}"/>
                </c:ext>
              </c:extLst>
            </c:dLbl>
            <c:dLbl>
              <c:idx val="37"/>
              <c:layout>
                <c:manualLayout>
                  <c:x val="3.1250000000000002E-3"/>
                  <c:y val="5.7863181065587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DF3-4640-B64D-02D8297C54E6}"/>
                </c:ext>
              </c:extLst>
            </c:dLbl>
            <c:dLbl>
              <c:idx val="38"/>
              <c:layout>
                <c:manualLayout>
                  <c:x val="5.208333333333333E-3"/>
                  <c:y val="7.715090808745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DF3-4640-B64D-02D8297C5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40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  <c:pt idx="16">
                    <c:v>1</c:v>
                  </c:pt>
                  <c:pt idx="17">
                    <c:v>2</c:v>
                  </c:pt>
                  <c:pt idx="18">
                    <c:v>4</c:v>
                  </c:pt>
                  <c:pt idx="19">
                    <c:v>8</c:v>
                  </c:pt>
                  <c:pt idx="20">
                    <c:v>1</c:v>
                  </c:pt>
                  <c:pt idx="21">
                    <c:v>2</c:v>
                  </c:pt>
                  <c:pt idx="22">
                    <c:v>4</c:v>
                  </c:pt>
                  <c:pt idx="23">
                    <c:v>8</c:v>
                  </c:pt>
                  <c:pt idx="24">
                    <c:v>1</c:v>
                  </c:pt>
                  <c:pt idx="25">
                    <c:v>2</c:v>
                  </c:pt>
                  <c:pt idx="26">
                    <c:v>4</c:v>
                  </c:pt>
                  <c:pt idx="27">
                    <c:v>8</c:v>
                  </c:pt>
                  <c:pt idx="28">
                    <c:v>1</c:v>
                  </c:pt>
                  <c:pt idx="29">
                    <c:v>2</c:v>
                  </c:pt>
                  <c:pt idx="30">
                    <c:v>4</c:v>
                  </c:pt>
                  <c:pt idx="31">
                    <c:v>8</c:v>
                  </c:pt>
                  <c:pt idx="32">
                    <c:v>1</c:v>
                  </c:pt>
                  <c:pt idx="33">
                    <c:v>2</c:v>
                  </c:pt>
                  <c:pt idx="34">
                    <c:v>4</c:v>
                  </c:pt>
                  <c:pt idx="35">
                    <c:v>8</c:v>
                  </c:pt>
                  <c:pt idx="36">
                    <c:v>1</c:v>
                  </c:pt>
                  <c:pt idx="37">
                    <c:v>2</c:v>
                  </c:pt>
                  <c:pt idx="38">
                    <c:v>4</c:v>
                  </c:pt>
                  <c:pt idx="39">
                    <c:v>8</c:v>
                  </c:pt>
                </c:lvl>
                <c:lvl>
                  <c:pt idx="0">
                    <c:v>equake</c:v>
                  </c:pt>
                  <c:pt idx="4">
                    <c:v>art</c:v>
                  </c:pt>
                  <c:pt idx="8">
                    <c:v>lbm</c:v>
                  </c:pt>
                  <c:pt idx="12">
                    <c:v>hmmer</c:v>
                  </c:pt>
                  <c:pt idx="16">
                    <c:v>cg</c:v>
                  </c:pt>
                  <c:pt idx="20">
                    <c:v>mg</c:v>
                  </c:pt>
                  <c:pt idx="24">
                    <c:v>bt</c:v>
                  </c:pt>
                  <c:pt idx="28">
                    <c:v>lu</c:v>
                  </c:pt>
                  <c:pt idx="32">
                    <c:v>sp</c:v>
                  </c:pt>
                  <c:pt idx="36">
                    <c:v>MPEG2 Encoder</c:v>
                  </c:pt>
                </c:lvl>
                <c:lvl>
                  <c:pt idx="0">
                    <c:v>SPEC2000</c:v>
                  </c:pt>
                  <c:pt idx="8">
                    <c:v>SPEC2006</c:v>
                  </c:pt>
                  <c:pt idx="16">
                    <c:v>NPB</c:v>
                  </c:pt>
                  <c:pt idx="36">
                    <c:v>MediaBench II</c:v>
                  </c:pt>
                </c:lvl>
              </c:multiLvlStrCache>
            </c:multiLvlStrRef>
          </c:cat>
          <c:val>
            <c:numRef>
              <c:f>Sheet1!$G$8:$AT$8</c:f>
              <c:numCache>
                <c:formatCode>General</c:formatCode>
                <c:ptCount val="40"/>
                <c:pt idx="0" formatCode="0.00">
                  <c:v>1.07</c:v>
                </c:pt>
                <c:pt idx="1">
                  <c:v>1.45</c:v>
                </c:pt>
                <c:pt idx="2">
                  <c:v>2.63</c:v>
                </c:pt>
                <c:pt idx="3">
                  <c:v>4.37</c:v>
                </c:pt>
                <c:pt idx="4" formatCode="0.00">
                  <c:v>1.1000000000000001</c:v>
                </c:pt>
                <c:pt idx="5">
                  <c:v>1.76</c:v>
                </c:pt>
                <c:pt idx="6">
                  <c:v>2.95</c:v>
                </c:pt>
                <c:pt idx="7">
                  <c:v>3.65</c:v>
                </c:pt>
                <c:pt idx="8">
                  <c:v>1.06</c:v>
                </c:pt>
                <c:pt idx="9" formatCode="0.00">
                  <c:v>1.9</c:v>
                </c:pt>
                <c:pt idx="10">
                  <c:v>3.28</c:v>
                </c:pt>
                <c:pt idx="11">
                  <c:v>4.76</c:v>
                </c:pt>
                <c:pt idx="12">
                  <c:v>1.01</c:v>
                </c:pt>
                <c:pt idx="13" formatCode="0.00">
                  <c:v>1.81</c:v>
                </c:pt>
                <c:pt idx="14">
                  <c:v>3.19</c:v>
                </c:pt>
                <c:pt idx="15">
                  <c:v>4.63</c:v>
                </c:pt>
                <c:pt idx="16">
                  <c:v>1.07</c:v>
                </c:pt>
                <c:pt idx="17" formatCode="0.00">
                  <c:v>2.0099999999999998</c:v>
                </c:pt>
                <c:pt idx="18">
                  <c:v>3.71</c:v>
                </c:pt>
                <c:pt idx="19">
                  <c:v>5.66</c:v>
                </c:pt>
                <c:pt idx="20">
                  <c:v>1.03</c:v>
                </c:pt>
                <c:pt idx="21">
                  <c:v>1.32</c:v>
                </c:pt>
                <c:pt idx="22">
                  <c:v>2.36</c:v>
                </c:pt>
                <c:pt idx="23">
                  <c:v>3.67</c:v>
                </c:pt>
                <c:pt idx="24">
                  <c:v>1.05</c:v>
                </c:pt>
                <c:pt idx="25">
                  <c:v>1.95</c:v>
                </c:pt>
                <c:pt idx="26" formatCode="0.00">
                  <c:v>2.87</c:v>
                </c:pt>
                <c:pt idx="27">
                  <c:v>3.49</c:v>
                </c:pt>
                <c:pt idx="28">
                  <c:v>1.05</c:v>
                </c:pt>
                <c:pt idx="29">
                  <c:v>1.77</c:v>
                </c:pt>
                <c:pt idx="30" formatCode="0.00">
                  <c:v>2.7</c:v>
                </c:pt>
                <c:pt idx="31">
                  <c:v>3.32</c:v>
                </c:pt>
                <c:pt idx="32">
                  <c:v>1.07</c:v>
                </c:pt>
                <c:pt idx="33" formatCode="0.00">
                  <c:v>1.4</c:v>
                </c:pt>
                <c:pt idx="34">
                  <c:v>1.89</c:v>
                </c:pt>
                <c:pt idx="35">
                  <c:v>2.19</c:v>
                </c:pt>
                <c:pt idx="36">
                  <c:v>1.02</c:v>
                </c:pt>
                <c:pt idx="37">
                  <c:v>1.67</c:v>
                </c:pt>
                <c:pt idx="38">
                  <c:v>3.02</c:v>
                </c:pt>
                <c:pt idx="39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5DF3-4640-B64D-02D8297C5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07804928"/>
        <c:axId val="100344192"/>
      </c:barChart>
      <c:catAx>
        <c:axId val="10780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/>
                  <a:t>Application/the number of processor core</a:t>
                </a:r>
                <a:endParaRPr lang="ja-JP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0344192"/>
        <c:crosses val="autoZero"/>
        <c:auto val="1"/>
        <c:lblAlgn val="ctr"/>
        <c:lblOffset val="100"/>
        <c:noMultiLvlLbl val="0"/>
      </c:catAx>
      <c:valAx>
        <c:axId val="100344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/>
                  <a:t>Speedup</a:t>
                </a:r>
                <a:endParaRPr lang="ja-JP"/>
              </a:p>
            </c:rich>
          </c:tx>
          <c:layout>
            <c:manualLayout>
              <c:xMode val="edge"/>
              <c:yMode val="edge"/>
              <c:x val="1.1652101997913448E-3"/>
              <c:y val="0.4020021574920605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780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5201771653545"/>
          <c:y val="0.13924372062987944"/>
          <c:w val="0.20088484251968505"/>
          <c:h val="0.15781934443891463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66941742356497E-2"/>
          <c:y val="0.109644342868429"/>
          <c:w val="0.91028751814461395"/>
          <c:h val="0.59076656421542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SMP(Hardware Coherence)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2941280675416229E-3"/>
                  <c:y val="-1.4204168707816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73-4905-8320-9E0BCADD0C4D}"/>
                </c:ext>
              </c:extLst>
            </c:dLbl>
            <c:dLbl>
              <c:idx val="2"/>
              <c:layout>
                <c:manualLayout>
                  <c:x val="-9.3750000000000378E-3"/>
                  <c:y val="7.7150908087450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73-4905-8320-9E0BCADD0C4D}"/>
                </c:ext>
              </c:extLst>
            </c:dLbl>
            <c:dLbl>
              <c:idx val="4"/>
              <c:layout>
                <c:manualLayout>
                  <c:x val="-7.0484574978012665E-3"/>
                  <c:y val="2.9629629629629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3-4905-8320-9E0BCADD0C4D}"/>
                </c:ext>
              </c:extLst>
            </c:dLbl>
            <c:dLbl>
              <c:idx val="5"/>
              <c:layout>
                <c:manualLayout>
                  <c:x val="-1.0030917013570409E-2"/>
                  <c:y val="4.4549431321084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3-4905-8320-9E0BCADD0C4D}"/>
                </c:ext>
              </c:extLst>
            </c:dLbl>
            <c:dLbl>
              <c:idx val="6"/>
              <c:layout>
                <c:manualLayout>
                  <c:x val="-1.1565199495138101E-2"/>
                  <c:y val="8.3983172945510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3-4905-8320-9E0BCADD0C4D}"/>
                </c:ext>
              </c:extLst>
            </c:dLbl>
            <c:dLbl>
              <c:idx val="7"/>
              <c:layout>
                <c:manualLayout>
                  <c:x val="-1.8793449179599301E-2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73-4905-8320-9E0BCADD0C4D}"/>
                </c:ext>
              </c:extLst>
            </c:dLbl>
            <c:dLbl>
              <c:idx val="8"/>
              <c:layout>
                <c:manualLayout>
                  <c:x val="-9.6739248450769533E-3"/>
                  <c:y val="1.777773943131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3-4905-8320-9E0BCADD0C4D}"/>
                </c:ext>
              </c:extLst>
            </c:dLbl>
            <c:dLbl>
              <c:idx val="9"/>
              <c:layout>
                <c:manualLayout>
                  <c:x val="-1.4096914995602576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73-4905-8320-9E0BCADD0C4D}"/>
                </c:ext>
              </c:extLst>
            </c:dLbl>
            <c:dLbl>
              <c:idx val="10"/>
              <c:layout>
                <c:manualLayout>
                  <c:x val="-9.330894075984298E-3"/>
                  <c:y val="1.0145834791297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73-4905-8320-9E0BCADD0C4D}"/>
                </c:ext>
              </c:extLst>
            </c:dLbl>
            <c:dLbl>
              <c:idx val="12"/>
              <c:layout>
                <c:manualLayout>
                  <c:x val="-1.2023383563421992E-2"/>
                  <c:y val="1.668246860463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73-4905-8320-9E0BCADD0C4D}"/>
                </c:ext>
              </c:extLst>
            </c:dLbl>
            <c:dLbl>
              <c:idx val="13"/>
              <c:layout>
                <c:manualLayout>
                  <c:x val="-1.0572686246701976E-2"/>
                  <c:y val="1.185185185185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3-4905-8320-9E0BCADD0C4D}"/>
                </c:ext>
              </c:extLst>
            </c:dLbl>
            <c:dLbl>
              <c:idx val="14"/>
              <c:layout>
                <c:manualLayout>
                  <c:x val="-1.0367660084427115E-2"/>
                  <c:y val="6.087500874778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3-4905-8320-9E0BCADD0C4D}"/>
                </c:ext>
              </c:extLst>
            </c:dLbl>
            <c:dLbl>
              <c:idx val="15"/>
              <c:layout>
                <c:manualLayout>
                  <c:x val="-2.3130398990276101E-2"/>
                  <c:y val="8.398537728612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3-4905-8320-9E0BCADD0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</c:lvl>
                <c:lvl>
                  <c:pt idx="0">
                    <c:v>equake</c:v>
                  </c:pt>
                  <c:pt idx="4">
                    <c:v>art</c:v>
                  </c:pt>
                  <c:pt idx="8">
                    <c:v>lbm</c:v>
                  </c:pt>
                  <c:pt idx="12">
                    <c:v>hmmer</c:v>
                  </c:pt>
                </c:lvl>
                <c:lvl>
                  <c:pt idx="0">
                    <c:v>SPEC2000</c:v>
                  </c:pt>
                  <c:pt idx="8">
                    <c:v>SPEC2006</c:v>
                  </c:pt>
                </c:lvl>
              </c:multiLvlStrCache>
              <c:extLst/>
            </c:multiLvlStrRef>
          </c:cat>
          <c:val>
            <c:numRef>
              <c:f>Sheet1!$G$7:$AT$7</c:f>
              <c:numCache>
                <c:formatCode>General</c:formatCode>
                <c:ptCount val="16"/>
                <c:pt idx="0" formatCode="0.00">
                  <c:v>1</c:v>
                </c:pt>
                <c:pt idx="1">
                  <c:v>1.38</c:v>
                </c:pt>
                <c:pt idx="2">
                  <c:v>2.52</c:v>
                </c:pt>
                <c:pt idx="4" formatCode="0.00">
                  <c:v>1</c:v>
                </c:pt>
                <c:pt idx="5">
                  <c:v>1.67</c:v>
                </c:pt>
                <c:pt idx="6">
                  <c:v>2.65</c:v>
                </c:pt>
                <c:pt idx="8" formatCode="0.00">
                  <c:v>1</c:v>
                </c:pt>
                <c:pt idx="9">
                  <c:v>1.76</c:v>
                </c:pt>
                <c:pt idx="10" formatCode="0.00">
                  <c:v>2.9</c:v>
                </c:pt>
                <c:pt idx="12" formatCode="0.00">
                  <c:v>1</c:v>
                </c:pt>
                <c:pt idx="13">
                  <c:v>1.79</c:v>
                </c:pt>
                <c:pt idx="14" formatCode="0.00">
                  <c:v>2.99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A373-4905-8320-9E0BCADD0C4D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NCC(Software Coherence)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27403521575658E-3"/>
                  <c:y val="-8.4737692623068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3-4905-8320-9E0BCADD0C4D}"/>
                </c:ext>
              </c:extLst>
            </c:dLbl>
            <c:dLbl>
              <c:idx val="1"/>
              <c:layout>
                <c:manualLayout>
                  <c:x val="1.1565199495138E-2"/>
                  <c:y val="5.5990251524080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73-4905-8320-9E0BCADD0C4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33-4A09-A0F1-6A6FB10449F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3-4A09-A0F1-6A6FB10449F0}"/>
                </c:ext>
              </c:extLst>
            </c:dLbl>
            <c:dLbl>
              <c:idx val="4"/>
              <c:layout>
                <c:manualLayout>
                  <c:x val="5.8737284309811804E-3"/>
                  <c:y val="2.87438689599129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373-4905-8320-9E0BCADD0C4D}"/>
                </c:ext>
              </c:extLst>
            </c:dLbl>
            <c:dLbl>
              <c:idx val="5"/>
              <c:layout>
                <c:manualLayout>
                  <c:x val="5.5635966147548942E-3"/>
                  <c:y val="-1.11981256249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73-4905-8320-9E0BCADD0C4D}"/>
                </c:ext>
              </c:extLst>
            </c:dLbl>
            <c:dLbl>
              <c:idx val="6"/>
              <c:layout>
                <c:manualLayout>
                  <c:x val="4.9065971788535652E-3"/>
                  <c:y val="1.119812562492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3-4905-8320-9E0BCADD0C4D}"/>
                </c:ext>
              </c:extLst>
            </c:dLbl>
            <c:dLbl>
              <c:idx val="7"/>
              <c:layout>
                <c:manualLayout>
                  <c:x val="1.1565199495138101E-2"/>
                  <c:y val="1.679707545722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3-4905-8320-9E0BCADD0C4D}"/>
                </c:ext>
              </c:extLst>
            </c:dLbl>
            <c:dLbl>
              <c:idx val="8"/>
              <c:layout>
                <c:manualLayout>
                  <c:x val="5.2508524747278077E-3"/>
                  <c:y val="-5.92596640274721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3-4905-8320-9E0BCADD0C4D}"/>
                </c:ext>
              </c:extLst>
            </c:dLbl>
            <c:dLbl>
              <c:idx val="9"/>
              <c:layout>
                <c:manualLayout>
                  <c:x val="3.0393571071125848E-3"/>
                  <c:y val="-4.8305357991386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73-4905-8320-9E0BCADD0C4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3-4A09-A0F1-6A6FB10449F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33-4A09-A0F1-6A6FB10449F0}"/>
                </c:ext>
              </c:extLst>
            </c:dLbl>
            <c:dLbl>
              <c:idx val="12"/>
              <c:layout>
                <c:manualLayout>
                  <c:x val="2.6254670549232914E-3"/>
                  <c:y val="-3.8967994444875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3-4905-8320-9E0BCADD0C4D}"/>
                </c:ext>
              </c:extLst>
            </c:dLbl>
            <c:dLbl>
              <c:idx val="13"/>
              <c:layout>
                <c:manualLayout>
                  <c:x val="4.6989716652008585E-3"/>
                  <c:y val="-2.962962962963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3-4905-8320-9E0BCADD0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16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</c:lvl>
                <c:lvl>
                  <c:pt idx="0">
                    <c:v>equake</c:v>
                  </c:pt>
                  <c:pt idx="4">
                    <c:v>art</c:v>
                  </c:pt>
                  <c:pt idx="8">
                    <c:v>lbm</c:v>
                  </c:pt>
                  <c:pt idx="12">
                    <c:v>hmmer</c:v>
                  </c:pt>
                </c:lvl>
                <c:lvl>
                  <c:pt idx="0">
                    <c:v>SPEC2000</c:v>
                  </c:pt>
                  <c:pt idx="8">
                    <c:v>SPEC2006</c:v>
                  </c:pt>
                </c:lvl>
              </c:multiLvlStrCache>
              <c:extLst/>
            </c:multiLvlStrRef>
          </c:cat>
          <c:val>
            <c:numRef>
              <c:f>Sheet1!$G$8:$AT$8</c:f>
              <c:numCache>
                <c:formatCode>General</c:formatCode>
                <c:ptCount val="16"/>
                <c:pt idx="0" formatCode="0.00">
                  <c:v>1.07</c:v>
                </c:pt>
                <c:pt idx="1">
                  <c:v>1.45</c:v>
                </c:pt>
                <c:pt idx="2">
                  <c:v>2.63</c:v>
                </c:pt>
                <c:pt idx="3">
                  <c:v>4.37</c:v>
                </c:pt>
                <c:pt idx="4" formatCode="0.00">
                  <c:v>1.1000000000000001</c:v>
                </c:pt>
                <c:pt idx="5">
                  <c:v>1.76</c:v>
                </c:pt>
                <c:pt idx="6">
                  <c:v>2.95</c:v>
                </c:pt>
                <c:pt idx="7">
                  <c:v>3.65</c:v>
                </c:pt>
                <c:pt idx="8">
                  <c:v>1.06</c:v>
                </c:pt>
                <c:pt idx="9" formatCode="0.00">
                  <c:v>1.9</c:v>
                </c:pt>
                <c:pt idx="10">
                  <c:v>3.28</c:v>
                </c:pt>
                <c:pt idx="11">
                  <c:v>4.76</c:v>
                </c:pt>
                <c:pt idx="12">
                  <c:v>1.01</c:v>
                </c:pt>
                <c:pt idx="13" formatCode="0.00">
                  <c:v>1.81</c:v>
                </c:pt>
                <c:pt idx="14">
                  <c:v>3.19</c:v>
                </c:pt>
                <c:pt idx="15">
                  <c:v>4.63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A373-4905-8320-9E0BCADD0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08160128"/>
        <c:axId val="108162048"/>
      </c:barChart>
      <c:catAx>
        <c:axId val="10816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/>
                  <a:t>Application/the</a:t>
                </a:r>
                <a:r>
                  <a:rPr lang="en-US" altLang="ja-JP" baseline="0"/>
                  <a:t> number of processor core</a:t>
                </a:r>
                <a:endParaRPr lang="ja-JP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8162048"/>
        <c:crosses val="autoZero"/>
        <c:auto val="1"/>
        <c:lblAlgn val="ctr"/>
        <c:lblOffset val="100"/>
        <c:noMultiLvlLbl val="0"/>
      </c:catAx>
      <c:valAx>
        <c:axId val="108162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 altLang="ja-JP"/>
                  <a:t>Speedup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1.1652101997913448E-3"/>
              <c:y val="0.4020021574920605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816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63562706835547"/>
          <c:y val="5.3184434748205665E-4"/>
          <c:w val="0.29750323329149075"/>
          <c:h val="9.2709653331550124E-2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66941742356497E-2"/>
          <c:y val="0.109644342868429"/>
          <c:w val="0.91028751814461395"/>
          <c:h val="0.59660384920684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SMP(Hardware Coherence)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96914995602663E-2"/>
                  <c:y val="1.7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3-4F07-A6ED-0E3E2E2BF196}"/>
                </c:ext>
              </c:extLst>
            </c:dLbl>
            <c:dLbl>
              <c:idx val="1"/>
              <c:layout>
                <c:manualLayout>
                  <c:x val="-1.1057558473194701E-2"/>
                  <c:y val="1.42041687078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D3-4F07-A6ED-0E3E2E2BF196}"/>
                </c:ext>
              </c:extLst>
            </c:dLbl>
            <c:dLbl>
              <c:idx val="2"/>
              <c:layout>
                <c:manualLayout>
                  <c:x val="-1.1404426092869744E-2"/>
                  <c:y val="1.0145834791297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D3-4F07-A6ED-0E3E2E2BF196}"/>
                </c:ext>
              </c:extLst>
            </c:dLbl>
            <c:dLbl>
              <c:idx val="4"/>
              <c:layout>
                <c:manualLayout>
                  <c:x val="-8.6738996213536496E-3"/>
                  <c:y val="2.519561318583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3-4F07-A6ED-0E3E2E2BF196}"/>
                </c:ext>
              </c:extLst>
            </c:dLbl>
            <c:dLbl>
              <c:idx val="5"/>
              <c:layout>
                <c:manualLayout>
                  <c:x val="-6.2205960506562241E-3"/>
                  <c:y val="4.0583339165191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D3-4F07-A6ED-0E3E2E2BF196}"/>
                </c:ext>
              </c:extLst>
            </c:dLbl>
            <c:dLbl>
              <c:idx val="6"/>
              <c:layout>
                <c:manualLayout>
                  <c:x val="-1.0367660084426964E-2"/>
                  <c:y val="4.0583339165190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D3-4F07-A6ED-0E3E2E2BF196}"/>
                </c:ext>
              </c:extLst>
            </c:dLbl>
            <c:dLbl>
              <c:idx val="8"/>
              <c:layout>
                <c:manualLayout>
                  <c:x val="-8.223200414101503E-3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D3-4F07-A6ED-0E3E2E2BF196}"/>
                </c:ext>
              </c:extLst>
            </c:dLbl>
            <c:dLbl>
              <c:idx val="9"/>
              <c:layout>
                <c:manualLayout>
                  <c:x val="-1.0747426656968338E-2"/>
                  <c:y val="2.316637603243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D3-4F07-A6ED-0E3E2E2BF196}"/>
                </c:ext>
              </c:extLst>
            </c:dLbl>
            <c:dLbl>
              <c:idx val="10"/>
              <c:layout>
                <c:manualLayout>
                  <c:x val="-1.42767339112946E-2"/>
                  <c:y val="1.959661708953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D3-4F07-A6ED-0E3E2E2BF196}"/>
                </c:ext>
              </c:extLst>
            </c:dLbl>
            <c:dLbl>
              <c:idx val="11"/>
              <c:layout>
                <c:manualLayout>
                  <c:x val="-2.31305128209797E-2"/>
                  <c:y val="-2.204340611184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D3-4F07-A6ED-0E3E2E2BF196}"/>
                </c:ext>
              </c:extLst>
            </c:dLbl>
            <c:dLbl>
              <c:idx val="12"/>
              <c:layout>
                <c:manualLayout>
                  <c:x val="-9.3979433304018038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D3-4F07-A6ED-0E3E2E2BF196}"/>
                </c:ext>
              </c:extLst>
            </c:dLbl>
            <c:dLbl>
              <c:idx val="13"/>
              <c:layout>
                <c:manualLayout>
                  <c:x val="-1.4096914995602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D3-4F07-A6ED-0E3E2E2BF196}"/>
                </c:ext>
              </c:extLst>
            </c:dLbl>
            <c:dLbl>
              <c:idx val="14"/>
              <c:layout>
                <c:manualLayout>
                  <c:x val="-1.2922186221134842E-2"/>
                  <c:y val="-3.1245975618680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D3-4F07-A6ED-0E3E2E2BF196}"/>
                </c:ext>
              </c:extLst>
            </c:dLbl>
            <c:dLbl>
              <c:idx val="16"/>
              <c:layout>
                <c:manualLayout>
                  <c:x val="-1.1747429163002147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D3-4F07-A6ED-0E3E2E2BF196}"/>
                </c:ext>
              </c:extLst>
            </c:dLbl>
            <c:dLbl>
              <c:idx val="17"/>
              <c:layout>
                <c:manualLayout>
                  <c:x val="-1.4096914995602576E-2"/>
                  <c:y val="8.8888888888888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D3-4F07-A6ED-0E3E2E2BF196}"/>
                </c:ext>
              </c:extLst>
            </c:dLbl>
            <c:dLbl>
              <c:idx val="18"/>
              <c:layout>
                <c:manualLayout>
                  <c:x val="-1.7621143744503222E-2"/>
                  <c:y val="1.7777777777777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D3-4F07-A6ED-0E3E2E2BF196}"/>
                </c:ext>
              </c:extLst>
            </c:dLbl>
            <c:dLbl>
              <c:idx val="20"/>
              <c:layout>
                <c:manualLayout>
                  <c:x val="-3.1250000000000002E-3"/>
                  <c:y val="7.7150908087450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D3-4F07-A6ED-0E3E2E2BF196}"/>
                </c:ext>
              </c:extLst>
            </c:dLbl>
            <c:dLbl>
              <c:idx val="21"/>
              <c:layout>
                <c:manualLayout>
                  <c:x val="-2.083333333333486E-3"/>
                  <c:y val="-7.715090808745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D3-4F07-A6ED-0E3E2E2BF196}"/>
                </c:ext>
              </c:extLst>
            </c:dLbl>
            <c:dLbl>
              <c:idx val="22"/>
              <c:layout>
                <c:manualLayout>
                  <c:x val="-5.208333333333333E-3"/>
                  <c:y val="-1.92877270218632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D3-4F07-A6ED-0E3E2E2BF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24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  <c:pt idx="16">
                    <c:v>1</c:v>
                  </c:pt>
                  <c:pt idx="17">
                    <c:v>2</c:v>
                  </c:pt>
                  <c:pt idx="18">
                    <c:v>4</c:v>
                  </c:pt>
                  <c:pt idx="19">
                    <c:v>8</c:v>
                  </c:pt>
                  <c:pt idx="20">
                    <c:v>1</c:v>
                  </c:pt>
                  <c:pt idx="21">
                    <c:v>2</c:v>
                  </c:pt>
                  <c:pt idx="22">
                    <c:v>4</c:v>
                  </c:pt>
                  <c:pt idx="23">
                    <c:v>8</c:v>
                  </c:pt>
                </c:lvl>
                <c:lvl>
                  <c:pt idx="0">
                    <c:v>cg</c:v>
                  </c:pt>
                  <c:pt idx="4">
                    <c:v>mg</c:v>
                  </c:pt>
                  <c:pt idx="8">
                    <c:v>bt</c:v>
                  </c:pt>
                  <c:pt idx="12">
                    <c:v>lu</c:v>
                  </c:pt>
                  <c:pt idx="16">
                    <c:v>sp</c:v>
                  </c:pt>
                  <c:pt idx="20">
                    <c:v>MPEG2 Encoder</c:v>
                  </c:pt>
                </c:lvl>
                <c:lvl>
                  <c:pt idx="0">
                    <c:v>NPB</c:v>
                  </c:pt>
                  <c:pt idx="20">
                    <c:v>MediaBench II</c:v>
                  </c:pt>
                </c:lvl>
              </c:multiLvlStrCache>
              <c:extLst/>
            </c:multiLvlStrRef>
          </c:cat>
          <c:val>
            <c:numRef>
              <c:f>Sheet1!$G$7:$AT$7</c:f>
              <c:numCache>
                <c:formatCode>General</c:formatCode>
                <c:ptCount val="24"/>
                <c:pt idx="0" formatCode="0.00">
                  <c:v>1</c:v>
                </c:pt>
                <c:pt idx="1">
                  <c:v>1.84</c:v>
                </c:pt>
                <c:pt idx="2">
                  <c:v>3.34</c:v>
                </c:pt>
                <c:pt idx="4" formatCode="0.00">
                  <c:v>1</c:v>
                </c:pt>
                <c:pt idx="5">
                  <c:v>1.32</c:v>
                </c:pt>
                <c:pt idx="6">
                  <c:v>2.36</c:v>
                </c:pt>
                <c:pt idx="8" formatCode="0.00">
                  <c:v>1</c:v>
                </c:pt>
                <c:pt idx="9">
                  <c:v>1.87</c:v>
                </c:pt>
                <c:pt idx="10">
                  <c:v>2.86</c:v>
                </c:pt>
                <c:pt idx="12" formatCode="0.00">
                  <c:v>1</c:v>
                </c:pt>
                <c:pt idx="13">
                  <c:v>1.79</c:v>
                </c:pt>
                <c:pt idx="14">
                  <c:v>2.86</c:v>
                </c:pt>
                <c:pt idx="16" formatCode="0.00">
                  <c:v>1</c:v>
                </c:pt>
                <c:pt idx="17">
                  <c:v>1.55</c:v>
                </c:pt>
                <c:pt idx="18">
                  <c:v>2.19</c:v>
                </c:pt>
                <c:pt idx="20" formatCode="0.00">
                  <c:v>1</c:v>
                </c:pt>
                <c:pt idx="21" formatCode="0.00">
                  <c:v>1.7</c:v>
                </c:pt>
                <c:pt idx="22">
                  <c:v>3.17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66D3-4F07-A6ED-0E3E2E2BF196}"/>
            </c:ext>
          </c:extLst>
        </c:ser>
        <c:ser>
          <c:idx val="1"/>
          <c:order val="1"/>
          <c:tx>
            <c:strRef>
              <c:f>Sheet1!$F$8</c:f>
              <c:strCache>
                <c:ptCount val="1"/>
                <c:pt idx="0">
                  <c:v>NCC(Software Coherence)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94587183449621E-3"/>
                  <c:y val="2.19070143029108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D3-4F07-A6ED-0E3E2E2BF196}"/>
                </c:ext>
              </c:extLst>
            </c:dLbl>
            <c:dLbl>
              <c:idx val="1"/>
              <c:layout>
                <c:manualLayout>
                  <c:x val="2.3494858326004293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D3-4F07-A6ED-0E3E2E2BF19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55-4260-95BA-B9107FC44EC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55-4260-95BA-B9107FC44EC1}"/>
                </c:ext>
              </c:extLst>
            </c:dLbl>
            <c:dLbl>
              <c:idx val="5"/>
              <c:layout>
                <c:manualLayout>
                  <c:x val="1.5873050859495273E-2"/>
                  <c:y val="8.3983545533068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D3-4F07-A6ED-0E3E2E2BF196}"/>
                </c:ext>
              </c:extLst>
            </c:dLbl>
            <c:dLbl>
              <c:idx val="6"/>
              <c:layout>
                <c:manualLayout>
                  <c:x val="8.2649843301389504E-3"/>
                  <c:y val="9.9392432261772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D3-4F07-A6ED-0E3E2E2BF196}"/>
                </c:ext>
              </c:extLst>
            </c:dLbl>
            <c:dLbl>
              <c:idx val="8"/>
              <c:layout>
                <c:manualLayout>
                  <c:x val="7.0484574978012023E-3"/>
                  <c:y val="-2.9629629629630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D3-4F07-A6ED-0E3E2E2BF196}"/>
                </c:ext>
              </c:extLst>
            </c:dLbl>
            <c:dLbl>
              <c:idx val="10"/>
              <c:layout>
                <c:manualLayout>
                  <c:x val="5.7824859168653401E-3"/>
                  <c:y val="-5.5990251524081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D3-4F07-A6ED-0E3E2E2BF196}"/>
                </c:ext>
              </c:extLst>
            </c:dLbl>
            <c:dLbl>
              <c:idx val="12"/>
              <c:layout>
                <c:manualLayout>
                  <c:x val="7.0484574978011156E-3"/>
                  <c:y val="8.8888888888887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6D3-4F07-A6ED-0E3E2E2BF196}"/>
                </c:ext>
              </c:extLst>
            </c:dLbl>
            <c:dLbl>
              <c:idx val="13"/>
              <c:layout>
                <c:manualLayout>
                  <c:x val="8.2231871493261433E-3"/>
                  <c:y val="4.2198683885505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6D3-4F07-A6ED-0E3E2E2BF196}"/>
                </c:ext>
              </c:extLst>
            </c:dLbl>
            <c:dLbl>
              <c:idx val="14"/>
              <c:layout>
                <c:manualLayout>
                  <c:x val="7.0484577901535096E-3"/>
                  <c:y val="3.2861320338995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6D3-4F07-A6ED-0E3E2E2BF196}"/>
                </c:ext>
              </c:extLst>
            </c:dLbl>
            <c:dLbl>
              <c:idx val="16"/>
              <c:layout>
                <c:manualLayout>
                  <c:x val="4.6989716652008585E-3"/>
                  <c:y val="-1.08640720281770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6D3-4F07-A6ED-0E3E2E2BF196}"/>
                </c:ext>
              </c:extLst>
            </c:dLbl>
            <c:dLbl>
              <c:idx val="17"/>
              <c:layout>
                <c:manualLayout>
                  <c:x val="8.223200414101503E-3"/>
                  <c:y val="-1.08640720281770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6D3-4F07-A6ED-0E3E2E2BF196}"/>
                </c:ext>
              </c:extLst>
            </c:dLbl>
            <c:dLbl>
              <c:idx val="18"/>
              <c:layout>
                <c:manualLayout>
                  <c:x val="6.2205960506562241E-3"/>
                  <c:y val="2.0291669582596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6D3-4F07-A6ED-0E3E2E2BF196}"/>
                </c:ext>
              </c:extLst>
            </c:dLbl>
            <c:dLbl>
              <c:idx val="19"/>
              <c:layout>
                <c:manualLayout>
                  <c:x val="-4.1470640337708158E-3"/>
                  <c:y val="-2.0291669582595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6D3-4F07-A6ED-0E3E2E2BF196}"/>
                </c:ext>
              </c:extLst>
            </c:dLbl>
            <c:dLbl>
              <c:idx val="20"/>
              <c:layout>
                <c:manualLayout>
                  <c:x val="3.1250000000000002E-3"/>
                  <c:y val="-1.1572636213117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6D3-4F07-A6ED-0E3E2E2BF196}"/>
                </c:ext>
              </c:extLst>
            </c:dLbl>
            <c:dLbl>
              <c:idx val="21"/>
              <c:layout>
                <c:manualLayout>
                  <c:x val="3.1250000000000002E-3"/>
                  <c:y val="5.7863181065587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6D3-4F07-A6ED-0E3E2E2BF196}"/>
                </c:ext>
              </c:extLst>
            </c:dLbl>
            <c:dLbl>
              <c:idx val="22"/>
              <c:layout>
                <c:manualLayout>
                  <c:x val="5.208333333333333E-3"/>
                  <c:y val="7.7150908087450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6D3-4F07-A6ED-0E3E2E2BF19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ja-JP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55-4260-95BA-B9107FC44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Sheet1!$G$4:$AT$6</c:f>
              <c:multiLvlStrCache>
                <c:ptCount val="24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</c:v>
                  </c:pt>
                  <c:pt idx="5">
                    <c:v>2</c:v>
                  </c:pt>
                  <c:pt idx="6">
                    <c:v>4</c:v>
                  </c:pt>
                  <c:pt idx="7">
                    <c:v>8</c:v>
                  </c:pt>
                  <c:pt idx="8">
                    <c:v>1</c:v>
                  </c:pt>
                  <c:pt idx="9">
                    <c:v>2</c:v>
                  </c:pt>
                  <c:pt idx="10">
                    <c:v>4</c:v>
                  </c:pt>
                  <c:pt idx="11">
                    <c:v>8</c:v>
                  </c:pt>
                  <c:pt idx="12">
                    <c:v>1</c:v>
                  </c:pt>
                  <c:pt idx="13">
                    <c:v>2</c:v>
                  </c:pt>
                  <c:pt idx="14">
                    <c:v>4</c:v>
                  </c:pt>
                  <c:pt idx="15">
                    <c:v>8</c:v>
                  </c:pt>
                  <c:pt idx="16">
                    <c:v>1</c:v>
                  </c:pt>
                  <c:pt idx="17">
                    <c:v>2</c:v>
                  </c:pt>
                  <c:pt idx="18">
                    <c:v>4</c:v>
                  </c:pt>
                  <c:pt idx="19">
                    <c:v>8</c:v>
                  </c:pt>
                  <c:pt idx="20">
                    <c:v>1</c:v>
                  </c:pt>
                  <c:pt idx="21">
                    <c:v>2</c:v>
                  </c:pt>
                  <c:pt idx="22">
                    <c:v>4</c:v>
                  </c:pt>
                  <c:pt idx="23">
                    <c:v>8</c:v>
                  </c:pt>
                </c:lvl>
                <c:lvl>
                  <c:pt idx="0">
                    <c:v>cg</c:v>
                  </c:pt>
                  <c:pt idx="4">
                    <c:v>mg</c:v>
                  </c:pt>
                  <c:pt idx="8">
                    <c:v>bt</c:v>
                  </c:pt>
                  <c:pt idx="12">
                    <c:v>lu</c:v>
                  </c:pt>
                  <c:pt idx="16">
                    <c:v>sp</c:v>
                  </c:pt>
                  <c:pt idx="20">
                    <c:v>MPEG2 Encoder</c:v>
                  </c:pt>
                </c:lvl>
                <c:lvl>
                  <c:pt idx="0">
                    <c:v>NPB</c:v>
                  </c:pt>
                  <c:pt idx="20">
                    <c:v>MediaBench II</c:v>
                  </c:pt>
                </c:lvl>
              </c:multiLvlStrCache>
              <c:extLst/>
            </c:multiLvlStrRef>
          </c:cat>
          <c:val>
            <c:numRef>
              <c:f>Sheet1!$G$8:$AT$8</c:f>
              <c:numCache>
                <c:formatCode>0.00</c:formatCode>
                <c:ptCount val="24"/>
                <c:pt idx="0" formatCode="General">
                  <c:v>1.07</c:v>
                </c:pt>
                <c:pt idx="1">
                  <c:v>2.0099999999999998</c:v>
                </c:pt>
                <c:pt idx="2" formatCode="General">
                  <c:v>3.71</c:v>
                </c:pt>
                <c:pt idx="3" formatCode="General">
                  <c:v>5.66</c:v>
                </c:pt>
                <c:pt idx="4" formatCode="General">
                  <c:v>1.03</c:v>
                </c:pt>
                <c:pt idx="5" formatCode="General">
                  <c:v>1.32</c:v>
                </c:pt>
                <c:pt idx="6" formatCode="General">
                  <c:v>2.36</c:v>
                </c:pt>
                <c:pt idx="7" formatCode="General">
                  <c:v>3.67</c:v>
                </c:pt>
                <c:pt idx="8" formatCode="General">
                  <c:v>1.05</c:v>
                </c:pt>
                <c:pt idx="9" formatCode="General">
                  <c:v>1.95</c:v>
                </c:pt>
                <c:pt idx="10">
                  <c:v>2.87</c:v>
                </c:pt>
                <c:pt idx="11" formatCode="General">
                  <c:v>3.49</c:v>
                </c:pt>
                <c:pt idx="12" formatCode="General">
                  <c:v>1.05</c:v>
                </c:pt>
                <c:pt idx="13" formatCode="General">
                  <c:v>1.77</c:v>
                </c:pt>
                <c:pt idx="14">
                  <c:v>2.7</c:v>
                </c:pt>
                <c:pt idx="15" formatCode="General">
                  <c:v>3.32</c:v>
                </c:pt>
                <c:pt idx="16" formatCode="General">
                  <c:v>1.07</c:v>
                </c:pt>
                <c:pt idx="17">
                  <c:v>1.4</c:v>
                </c:pt>
                <c:pt idx="18" formatCode="General">
                  <c:v>1.89</c:v>
                </c:pt>
                <c:pt idx="19" formatCode="General">
                  <c:v>2.19</c:v>
                </c:pt>
                <c:pt idx="20" formatCode="General">
                  <c:v>1.02</c:v>
                </c:pt>
                <c:pt idx="21" formatCode="General">
                  <c:v>1.67</c:v>
                </c:pt>
                <c:pt idx="22" formatCode="General">
                  <c:v>3.02</c:v>
                </c:pt>
                <c:pt idx="23" formatCode="General">
                  <c:v>4.92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4-66D3-4F07-A6ED-0E3E2E2BF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107963136"/>
        <c:axId val="107965056"/>
      </c:barChart>
      <c:catAx>
        <c:axId val="10796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/>
                  <a:t>Application/the</a:t>
                </a:r>
                <a:r>
                  <a:rPr lang="en-US" altLang="ja-JP" baseline="0"/>
                  <a:t> number of processor core</a:t>
                </a:r>
                <a:endParaRPr lang="ja-JP" altLang="en-US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7965056"/>
        <c:crosses val="autoZero"/>
        <c:auto val="1"/>
        <c:lblAlgn val="ctr"/>
        <c:lblOffset val="100"/>
        <c:noMultiLvlLbl val="0"/>
      </c:catAx>
      <c:valAx>
        <c:axId val="107965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/>
                </a:pPr>
                <a:r>
                  <a:rPr lang="en-US" altLang="ja-JP"/>
                  <a:t>Speedup</a:t>
                </a:r>
                <a:endParaRPr lang="ja-JP" altLang="en-US"/>
              </a:p>
            </c:rich>
          </c:tx>
          <c:layout>
            <c:manualLayout>
              <c:xMode val="edge"/>
              <c:yMode val="edge"/>
              <c:x val="1.1652101997913448E-3"/>
              <c:y val="0.4020021574920605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en-US"/>
          </a:p>
        </c:txPr>
        <c:crossAx val="10796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15736619879039"/>
          <c:y val="0.10713853991576844"/>
          <c:w val="0.27455637338810912"/>
          <c:h val="9.0690495659036363E-2"/>
        </c:manualLayout>
      </c:layout>
      <c:overlay val="0"/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3508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8FEAD646-7727-49CE-8801-C9C201502FB6}" type="datetimeFigureOut">
              <a:rPr lang="en-US" smtClean="0"/>
              <a:t>17/10/09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BB8B6D9B-FEB7-43B8-8F12-E7A7D39B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>
            <a:extLst>
              <a:ext uri="{FF2B5EF4-FFF2-40B4-BE49-F238E27FC236}">
                <a16:creationId xmlns:a16="http://schemas.microsoft.com/office/drawing/2014/main" id="{31893A07-DE95-4458-A76C-EC5801956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>
            <a:extLst>
              <a:ext uri="{FF2B5EF4-FFF2-40B4-BE49-F238E27FC236}">
                <a16:creationId xmlns:a16="http://schemas.microsoft.com/office/drawing/2014/main" id="{B409C5F4-8E17-46CF-BF9C-7ACCF54E5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processor P to a location X that follows a write by P to X, with no writes of X by another processor occurring between the write and the read by P, always returns the value written by P.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a processor to location X that follows a write by another processor to X returns the written value if the read and write are sufficiently separated in time and no other writes to X occur between the two accesses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Writes to the same location are serialized; that is, two writes to the same location by any two processors are seen in the same order by all processors. For example, if the values 1 and then 2 are written to a location, processors can never read the value of the location as 2 and then later read it as 1.</a:t>
            </a:r>
            <a:endParaRPr lang="ja-JP" altLang="en-US"/>
          </a:p>
        </p:txBody>
      </p:sp>
      <p:sp>
        <p:nvSpPr>
          <p:cNvPr id="35844" name="スライド番号プレースホルダ 3">
            <a:extLst>
              <a:ext uri="{FF2B5EF4-FFF2-40B4-BE49-F238E27FC236}">
                <a16:creationId xmlns:a16="http://schemas.microsoft.com/office/drawing/2014/main" id="{9BD8EC59-0CDB-4A91-956F-40936BDC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2611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5813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9015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2217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737F97-C434-4DD2-A0CD-A273757A02B5}" type="slidenum">
              <a:rPr lang="ja-JP" altLang="en-US">
                <a:latin typeface="Calibri" panose="020F0502020204030204" pitchFamily="34" charset="0"/>
              </a:rPr>
              <a:pPr eaLnBrk="1" hangingPunct="1"/>
              <a:t>2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9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>
            <a:extLst>
              <a:ext uri="{FF2B5EF4-FFF2-40B4-BE49-F238E27FC236}">
                <a16:creationId xmlns:a16="http://schemas.microsoft.com/office/drawing/2014/main" id="{31893A07-DE95-4458-A76C-EC5801956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>
            <a:extLst>
              <a:ext uri="{FF2B5EF4-FFF2-40B4-BE49-F238E27FC236}">
                <a16:creationId xmlns:a16="http://schemas.microsoft.com/office/drawing/2014/main" id="{B409C5F4-8E17-46CF-BF9C-7ACCF54E5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processor P to a location X that follows a write by P to X, with no writes of X by another processor occurring between the write and the read by P, always returns the value written by P.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a processor to location X that follows a write by another processor to X returns the written value if the read and write are sufficiently separated in time and no other writes to X occur between the two accesses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Writes to the same location are serialized; that is, two writes to the same location by any two processors are seen in the same order by all processors. For example, if the values 1 and then 2 are written to a location, processors can never read the value of the location as 2 and then later read it as 1.</a:t>
            </a:r>
            <a:endParaRPr lang="ja-JP" altLang="en-US"/>
          </a:p>
        </p:txBody>
      </p:sp>
      <p:sp>
        <p:nvSpPr>
          <p:cNvPr id="35844" name="スライド番号プレースホルダ 3">
            <a:extLst>
              <a:ext uri="{FF2B5EF4-FFF2-40B4-BE49-F238E27FC236}">
                <a16:creationId xmlns:a16="http://schemas.microsoft.com/office/drawing/2014/main" id="{9BD8EC59-0CDB-4A91-956F-40936BDC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2611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5813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9015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2217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737F97-C434-4DD2-A0CD-A273757A02B5}" type="slidenum">
              <a:rPr lang="ja-JP" altLang="en-US">
                <a:latin typeface="Calibri" panose="020F0502020204030204" pitchFamily="34" charset="0"/>
              </a:rPr>
              <a:pPr eaLnBrk="1" hangingPunct="1"/>
              <a:t>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7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>
            <a:extLst>
              <a:ext uri="{FF2B5EF4-FFF2-40B4-BE49-F238E27FC236}">
                <a16:creationId xmlns:a16="http://schemas.microsoft.com/office/drawing/2014/main" id="{31893A07-DE95-4458-A76C-EC5801956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ノート プレースホルダ 2">
            <a:extLst>
              <a:ext uri="{FF2B5EF4-FFF2-40B4-BE49-F238E27FC236}">
                <a16:creationId xmlns:a16="http://schemas.microsoft.com/office/drawing/2014/main" id="{B409C5F4-8E17-46CF-BF9C-7ACCF54E5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processor P to a location X that follows a write by P to X, with no writes of X by another processor occurring between the write and the read by P, always returns the value written by P.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A read by a processor to location X that follows a write by another processor to X returns the written value if the read and write are sufficiently separated in time and no other writes to X occur between the two accesses</a:t>
            </a:r>
          </a:p>
          <a:p>
            <a:pPr marL="236601" indent="-236601">
              <a:spcBef>
                <a:spcPct val="0"/>
              </a:spcBef>
              <a:buFontTx/>
              <a:buAutoNum type="arabicPeriod"/>
            </a:pPr>
            <a:r>
              <a:rPr lang="en-US" altLang="ja-JP"/>
              <a:t>Writes to the same location are serialized; that is, two writes to the same location by any two processors are seen in the same order by all processors. For example, if the values 1 and then 2 are written to a location, processors can never read the value of the location as 2 and then later read it as 1.</a:t>
            </a:r>
            <a:endParaRPr lang="ja-JP" altLang="en-US"/>
          </a:p>
        </p:txBody>
      </p:sp>
      <p:sp>
        <p:nvSpPr>
          <p:cNvPr id="35844" name="スライド番号プレースホルダ 3">
            <a:extLst>
              <a:ext uri="{FF2B5EF4-FFF2-40B4-BE49-F238E27FC236}">
                <a16:creationId xmlns:a16="http://schemas.microsoft.com/office/drawing/2014/main" id="{9BD8EC59-0CDB-4A91-956F-40936BDC9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8953" indent="-29575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3005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6207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9409" indent="-236601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2611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5813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49015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2217" indent="-236601" defTabSz="47320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737F97-C434-4DD2-A0CD-A273757A02B5}" type="slidenum">
              <a:rPr lang="ja-JP" altLang="en-US">
                <a:latin typeface="Calibri" panose="020F0502020204030204" pitchFamily="34" charset="0"/>
              </a:rPr>
              <a:pPr eaLnBrk="1" hangingPunct="1"/>
              <a:t>4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1045"/>
            <a:ext cx="2743200" cy="365125"/>
          </a:xfrm>
        </p:spPr>
        <p:txBody>
          <a:bodyPr/>
          <a:lstStyle/>
          <a:p>
            <a:fld id="{D11604D7-B6DC-47B0-BB95-08362CEF3EA1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104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1045"/>
            <a:ext cx="2743200" cy="365125"/>
          </a:xfrm>
        </p:spPr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0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0AA-F471-4927-90E3-7AD64D18C061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1A15-C0E1-4469-A3C7-0B8C08619E83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7701-D6DB-4FBD-B446-015ED0F50F15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87C0-66AA-4F81-A529-ABF637E1C4D0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6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3083-5DBA-4523-98F6-552E14691665}" type="datetime1">
              <a:rPr lang="en-US" smtClean="0"/>
              <a:t>17/10/09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3F2B-EC4C-4A41-9EF9-179C494DAB91}" type="datetime1">
              <a:rPr lang="en-US" smtClean="0"/>
              <a:t>17/10/09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F272-FBDF-49C6-8971-064C1096305A}" type="datetime1">
              <a:rPr lang="en-US" smtClean="0"/>
              <a:t>17/10/09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AEDA-CBFD-45AE-B554-6A042C57BF84}" type="datetime1">
              <a:rPr lang="en-US" smtClean="0"/>
              <a:t>17/10/09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686F-DDE0-4CFC-A191-5E31FEE614BD}" type="datetime1">
              <a:rPr lang="en-US" smtClean="0"/>
              <a:t>17/10/09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5FF4-9501-4869-85B1-CBB5FAA08107}" type="datetime1">
              <a:rPr lang="en-US" smtClean="0"/>
              <a:t>17/10/09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DE62-CA3C-45C3-967B-E8BE5B78D9BC}" type="datetime1">
              <a:rPr lang="en-US" smtClean="0"/>
              <a:t>17/10/09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Waseda University @ LCPC 2017, Texas A&amp;M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156D6-575F-41C1-AF42-1DD50F8F7F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836F58-F6FA-400F-9D85-56E976E382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99613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7201-6186-428F-A167-30BE867DC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97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Software Cache Coherent Control by</a:t>
            </a:r>
            <a:br>
              <a:rPr lang="en-US" b="1" dirty="0"/>
            </a:br>
            <a:r>
              <a:rPr lang="en-US" b="1" dirty="0"/>
              <a:t>Parallelizing Compiler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22BA9-F8A6-46EC-A5BC-1A37423D8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3" y="3602037"/>
            <a:ext cx="10885714" cy="3030991"/>
          </a:xfrm>
        </p:spPr>
        <p:txBody>
          <a:bodyPr>
            <a:normAutofit/>
          </a:bodyPr>
          <a:lstStyle/>
          <a:p>
            <a:r>
              <a:rPr lang="en-US" sz="2800" u="sng" dirty="0"/>
              <a:t>Boma A. Adhi</a:t>
            </a:r>
            <a:r>
              <a:rPr lang="en-US" sz="2800" dirty="0"/>
              <a:t>, Masayoshi </a:t>
            </a:r>
            <a:r>
              <a:rPr lang="en-US" sz="2800" dirty="0" err="1"/>
              <a:t>Mase</a:t>
            </a:r>
            <a:r>
              <a:rPr lang="en-US" sz="2800" dirty="0"/>
              <a:t>, Yuhei Hosokawa, </a:t>
            </a:r>
            <a:r>
              <a:rPr lang="en-US" sz="2800" dirty="0" err="1"/>
              <a:t>Yohei</a:t>
            </a:r>
            <a:r>
              <a:rPr lang="en-US" sz="2800" dirty="0"/>
              <a:t> </a:t>
            </a:r>
            <a:r>
              <a:rPr lang="en-US" sz="2800" dirty="0" err="1"/>
              <a:t>Kishimoto</a:t>
            </a:r>
            <a:endParaRPr lang="en-US" sz="2800" dirty="0"/>
          </a:p>
          <a:p>
            <a:r>
              <a:rPr lang="en-US" sz="2800" dirty="0"/>
              <a:t>Taisuke </a:t>
            </a:r>
            <a:r>
              <a:rPr lang="en-US" sz="2800" dirty="0" err="1"/>
              <a:t>Onishi</a:t>
            </a:r>
            <a:r>
              <a:rPr lang="en-US" sz="2800" dirty="0"/>
              <a:t>, Hiroki </a:t>
            </a:r>
            <a:r>
              <a:rPr lang="en-US" sz="2800" dirty="0" err="1"/>
              <a:t>Mikami</a:t>
            </a:r>
            <a:r>
              <a:rPr lang="en-US" sz="2800" dirty="0"/>
              <a:t>, </a:t>
            </a:r>
            <a:r>
              <a:rPr lang="en-US" sz="2800" dirty="0" err="1"/>
              <a:t>Keiji</a:t>
            </a:r>
            <a:r>
              <a:rPr lang="en-US" sz="2800" dirty="0"/>
              <a:t> Kimura, Hironori </a:t>
            </a:r>
            <a:r>
              <a:rPr lang="en-US" sz="2800" dirty="0" err="1"/>
              <a:t>Kasahara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Department of Computer Science and Engineering</a:t>
            </a:r>
          </a:p>
          <a:p>
            <a:r>
              <a:rPr lang="en-US" sz="2800" dirty="0" err="1"/>
              <a:t>Waseda</a:t>
            </a:r>
            <a:r>
              <a:rPr lang="en-US" sz="2800" dirty="0"/>
              <a:t> University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AEECB-5D40-4CD4-BAF2-65967309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6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Solving Stale Data Problem</a:t>
            </a:r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8688" y="1456112"/>
            <a:ext cx="8445974" cy="5114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684" y="3140880"/>
            <a:ext cx="25620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compiler automatically inserts a writeback instruction and a synchronization barrier on PE0 code. </a:t>
            </a:r>
          </a:p>
          <a:p>
            <a:r>
              <a:rPr lang="en-US" dirty="0"/>
              <a:t>Then, it inserts a self-invalidate instruction on PE1 after the synchronization barrier.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9B2AA-E6E6-4CA5-90CF-768274F3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14754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Problem in Non-coherent Architecture (2):</a:t>
            </a:r>
            <a:br>
              <a:rPr lang="en-ID" dirty="0"/>
            </a:br>
            <a:r>
              <a:rPr lang="en-ID" dirty="0"/>
              <a:t>False Sharing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439318" y="1635126"/>
            <a:ext cx="2208213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Global Valuable Declaration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a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b = 0;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162425" y="3595688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67388" y="3016251"/>
            <a:ext cx="1214437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 = 10;</a:t>
            </a:r>
            <a:endParaRPr lang="ja-JP" altLang="en-US" sz="18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53388" y="3016251"/>
            <a:ext cx="1214437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 = 20;</a:t>
            </a:r>
            <a:endParaRPr lang="ja-JP" altLang="en-US" sz="1800"/>
          </a:p>
        </p:txBody>
      </p:sp>
      <p:sp>
        <p:nvSpPr>
          <p:cNvPr id="8" name="テキスト ボックス 11"/>
          <p:cNvSpPr txBox="1">
            <a:spLocks noChangeArrowheads="1"/>
          </p:cNvSpPr>
          <p:nvPr/>
        </p:nvSpPr>
        <p:spPr bwMode="auto">
          <a:xfrm>
            <a:off x="5767388" y="2574926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8053388" y="2574926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cxnSp>
        <p:nvCxnSpPr>
          <p:cNvPr id="10" name="直線コネクタ 14"/>
          <p:cNvCxnSpPr/>
          <p:nvPr/>
        </p:nvCxnSpPr>
        <p:spPr>
          <a:xfrm rot="5400000">
            <a:off x="6289676" y="3636963"/>
            <a:ext cx="23860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5"/>
          <p:cNvSpPr txBox="1">
            <a:spLocks noChangeArrowheads="1"/>
          </p:cNvSpPr>
          <p:nvPr/>
        </p:nvSpPr>
        <p:spPr bwMode="auto">
          <a:xfrm>
            <a:off x="8286750" y="1798638"/>
            <a:ext cx="306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a and</a:t>
            </a:r>
            <a:r>
              <a:rPr lang="ja-JP" altLang="en-US" sz="1800">
                <a:solidFill>
                  <a:srgbClr val="FF0000"/>
                </a:solidFill>
              </a:rPr>
              <a:t> </a:t>
            </a:r>
            <a:r>
              <a:rPr lang="en-US" altLang="ja-JP" sz="1800">
                <a:solidFill>
                  <a:srgbClr val="FF0000"/>
                </a:solidFill>
              </a:rPr>
              <a:t>b are different elements on the same cache line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2" name="下矢印 18"/>
          <p:cNvSpPr/>
          <p:nvPr/>
        </p:nvSpPr>
        <p:spPr>
          <a:xfrm rot="19652844">
            <a:off x="6291263" y="4371976"/>
            <a:ext cx="500062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下矢印 21"/>
          <p:cNvSpPr/>
          <p:nvPr/>
        </p:nvSpPr>
        <p:spPr>
          <a:xfrm rot="2499622">
            <a:off x="8085138" y="4364038"/>
            <a:ext cx="500062" cy="5000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8075613" y="4891088"/>
            <a:ext cx="99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Memory</a:t>
            </a:r>
            <a:endParaRPr lang="ja-JP" altLang="en-US" sz="1800"/>
          </a:p>
        </p:txBody>
      </p:sp>
      <p:sp>
        <p:nvSpPr>
          <p:cNvPr id="15" name="テキスト ボックス 30"/>
          <p:cNvSpPr txBox="1">
            <a:spLocks noChangeArrowheads="1"/>
          </p:cNvSpPr>
          <p:nvPr/>
        </p:nvSpPr>
        <p:spPr bwMode="auto">
          <a:xfrm>
            <a:off x="4772025" y="4445001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Line replacement</a:t>
            </a:r>
            <a:endParaRPr lang="ja-JP" altLang="en-US" sz="1800"/>
          </a:p>
        </p:txBody>
      </p:sp>
      <p:sp>
        <p:nvSpPr>
          <p:cNvPr id="16" name="テキスト ボックス 33"/>
          <p:cNvSpPr txBox="1">
            <a:spLocks noChangeArrowheads="1"/>
          </p:cNvSpPr>
          <p:nvPr/>
        </p:nvSpPr>
        <p:spPr bwMode="auto">
          <a:xfrm>
            <a:off x="8582025" y="4433888"/>
            <a:ext cx="181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Line replacement</a:t>
            </a:r>
            <a:endParaRPr lang="ja-JP" altLang="en-US" sz="1800"/>
          </a:p>
        </p:txBody>
      </p:sp>
      <p:sp>
        <p:nvSpPr>
          <p:cNvPr id="17" name="テキスト ボックス 34"/>
          <p:cNvSpPr txBox="1">
            <a:spLocks noChangeArrowheads="1"/>
          </p:cNvSpPr>
          <p:nvPr/>
        </p:nvSpPr>
        <p:spPr bwMode="auto">
          <a:xfrm>
            <a:off x="4714875" y="5808663"/>
            <a:ext cx="6288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Depending on the timing of the line replacement, the stored </a:t>
            </a:r>
            <a:r>
              <a:rPr lang="en-US" altLang="ja-JP" sz="1800"/>
              <a:t>data will </a:t>
            </a:r>
            <a:r>
              <a:rPr lang="en-US" altLang="ja-JP" sz="1800" dirty="0"/>
              <a:t>be inconsistent.</a:t>
            </a:r>
            <a:endParaRPr lang="ja-JP" altLang="en-US" sz="1800" dirty="0"/>
          </a:p>
        </p:txBody>
      </p:sp>
      <p:pic>
        <p:nvPicPr>
          <p:cNvPr id="1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0" y="1930401"/>
            <a:ext cx="1260475" cy="304800"/>
          </a:xfrm>
          <a:prstGeom prst="rect">
            <a:avLst/>
          </a:prstGeom>
        </p:spPr>
      </p:pic>
      <p:sp>
        <p:nvSpPr>
          <p:cNvPr id="19" name="テキスト ボックス 37"/>
          <p:cNvSpPr txBox="1">
            <a:spLocks noChangeArrowheads="1"/>
          </p:cNvSpPr>
          <p:nvPr/>
        </p:nvSpPr>
        <p:spPr bwMode="auto">
          <a:xfrm>
            <a:off x="6838950" y="2159001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</a:t>
            </a:r>
            <a:endParaRPr lang="ja-JP" altLang="en-US" sz="1800"/>
          </a:p>
        </p:txBody>
      </p:sp>
      <p:sp>
        <p:nvSpPr>
          <p:cNvPr id="20" name="テキスト ボックス 38"/>
          <p:cNvSpPr txBox="1">
            <a:spLocks noChangeArrowheads="1"/>
          </p:cNvSpPr>
          <p:nvPr/>
        </p:nvSpPr>
        <p:spPr bwMode="auto">
          <a:xfrm>
            <a:off x="7208838" y="2159001"/>
            <a:ext cx="306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  <a:endParaRPr lang="ja-JP" altLang="en-US" sz="1800"/>
          </a:p>
        </p:txBody>
      </p:sp>
      <p:sp>
        <p:nvSpPr>
          <p:cNvPr id="21" name="テキスト ボックス 39"/>
          <p:cNvSpPr txBox="1">
            <a:spLocks noChangeArrowheads="1"/>
          </p:cNvSpPr>
          <p:nvPr/>
        </p:nvSpPr>
        <p:spPr bwMode="auto">
          <a:xfrm>
            <a:off x="5767388" y="1930401"/>
            <a:ext cx="1071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Shared Memory</a:t>
            </a:r>
          </a:p>
        </p:txBody>
      </p:sp>
      <p:pic>
        <p:nvPicPr>
          <p:cNvPr id="2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50" y="3987801"/>
            <a:ext cx="1746250" cy="304800"/>
          </a:xfrm>
          <a:prstGeom prst="rect">
            <a:avLst/>
          </a:prstGeom>
        </p:spPr>
      </p:pic>
      <p:pic>
        <p:nvPicPr>
          <p:cNvPr id="2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3987801"/>
            <a:ext cx="1611313" cy="304800"/>
          </a:xfrm>
          <a:prstGeom prst="rect">
            <a:avLst/>
          </a:prstGeom>
        </p:spPr>
      </p:pic>
      <p:sp>
        <p:nvSpPr>
          <p:cNvPr id="24" name="テキスト ボックス 42"/>
          <p:cNvSpPr txBox="1">
            <a:spLocks noChangeArrowheads="1"/>
          </p:cNvSpPr>
          <p:nvPr/>
        </p:nvSpPr>
        <p:spPr bwMode="auto">
          <a:xfrm>
            <a:off x="4415632" y="360600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 Cache</a:t>
            </a:r>
            <a:endParaRPr lang="ja-JP" altLang="en-US" sz="1800"/>
          </a:p>
        </p:txBody>
      </p:sp>
      <p:sp>
        <p:nvSpPr>
          <p:cNvPr id="25" name="テキスト ボックス 43"/>
          <p:cNvSpPr txBox="1">
            <a:spLocks noChangeArrowheads="1"/>
          </p:cNvSpPr>
          <p:nvPr/>
        </p:nvSpPr>
        <p:spPr bwMode="auto">
          <a:xfrm>
            <a:off x="9267825" y="3606801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 Cache</a:t>
            </a:r>
            <a:endParaRPr lang="ja-JP" altLang="en-US" sz="1800"/>
          </a:p>
        </p:txBody>
      </p:sp>
      <p:pic>
        <p:nvPicPr>
          <p:cNvPr id="2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967288"/>
            <a:ext cx="1260475" cy="304800"/>
          </a:xfrm>
          <a:prstGeom prst="rect">
            <a:avLst/>
          </a:prstGeom>
        </p:spPr>
      </p:pic>
      <p:sp>
        <p:nvSpPr>
          <p:cNvPr id="27" name="テキスト ボックス 45"/>
          <p:cNvSpPr txBox="1">
            <a:spLocks noChangeArrowheads="1"/>
          </p:cNvSpPr>
          <p:nvPr/>
        </p:nvSpPr>
        <p:spPr bwMode="auto">
          <a:xfrm>
            <a:off x="6781800" y="5195888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</a:t>
            </a:r>
            <a:endParaRPr lang="ja-JP" altLang="en-US" sz="1800"/>
          </a:p>
        </p:txBody>
      </p:sp>
      <p:sp>
        <p:nvSpPr>
          <p:cNvPr id="28" name="テキスト ボックス 46"/>
          <p:cNvSpPr txBox="1">
            <a:spLocks noChangeArrowheads="1"/>
          </p:cNvSpPr>
          <p:nvPr/>
        </p:nvSpPr>
        <p:spPr bwMode="auto">
          <a:xfrm>
            <a:off x="7162800" y="5195888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  <a:endParaRPr lang="ja-JP" altLang="en-US" sz="1800"/>
          </a:p>
        </p:txBody>
      </p:sp>
      <p:sp>
        <p:nvSpPr>
          <p:cNvPr id="29" name="テキスト ボックス 48"/>
          <p:cNvSpPr txBox="1">
            <a:spLocks noChangeArrowheads="1"/>
          </p:cNvSpPr>
          <p:nvPr/>
        </p:nvSpPr>
        <p:spPr bwMode="auto">
          <a:xfrm>
            <a:off x="4543425" y="3911601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line</a:t>
            </a:r>
            <a:endParaRPr lang="ja-JP" altLang="en-US" sz="1800"/>
          </a:p>
        </p:txBody>
      </p:sp>
      <p:sp>
        <p:nvSpPr>
          <p:cNvPr id="30" name="テキスト ボックス 49"/>
          <p:cNvSpPr txBox="1">
            <a:spLocks noChangeArrowheads="1"/>
          </p:cNvSpPr>
          <p:nvPr/>
        </p:nvSpPr>
        <p:spPr bwMode="auto">
          <a:xfrm>
            <a:off x="9883775" y="3911601"/>
            <a:ext cx="52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line</a:t>
            </a:r>
            <a:endParaRPr lang="ja-JP" altLang="en-US" sz="1800"/>
          </a:p>
        </p:txBody>
      </p:sp>
      <p:cxnSp>
        <p:nvCxnSpPr>
          <p:cNvPr id="31" name="直線矢印コネクタ 53"/>
          <p:cNvCxnSpPr>
            <a:cxnSpLocks noChangeShapeType="1"/>
          </p:cNvCxnSpPr>
          <p:nvPr/>
        </p:nvCxnSpPr>
        <p:spPr bwMode="auto">
          <a:xfrm rot="5400000">
            <a:off x="9004300" y="4229101"/>
            <a:ext cx="37861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テキスト ボックス 55"/>
          <p:cNvSpPr txBox="1">
            <a:spLocks noChangeArrowheads="1"/>
          </p:cNvSpPr>
          <p:nvPr/>
        </p:nvSpPr>
        <p:spPr bwMode="auto">
          <a:xfrm>
            <a:off x="10861675" y="3711576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D" altLang="ja-JP" sz="1800" dirty="0"/>
              <a:t>time</a:t>
            </a:r>
            <a:endParaRPr lang="ja-JP" altLang="en-US" sz="1800"/>
          </a:p>
        </p:txBody>
      </p:sp>
      <p:cxnSp>
        <p:nvCxnSpPr>
          <p:cNvPr id="33" name="直線コネクタ 56"/>
          <p:cNvCxnSpPr>
            <a:cxnSpLocks noChangeShapeType="1"/>
          </p:cNvCxnSpPr>
          <p:nvPr/>
        </p:nvCxnSpPr>
        <p:spPr bwMode="auto">
          <a:xfrm>
            <a:off x="4389438" y="2911476"/>
            <a:ext cx="6126162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線コネクタ 59"/>
          <p:cNvCxnSpPr>
            <a:cxnSpLocks noChangeShapeType="1"/>
          </p:cNvCxnSpPr>
          <p:nvPr/>
        </p:nvCxnSpPr>
        <p:spPr bwMode="auto">
          <a:xfrm>
            <a:off x="4343400" y="4356101"/>
            <a:ext cx="6154738" cy="31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正方形/長方形 66"/>
          <p:cNvSpPr>
            <a:spLocks noChangeArrowheads="1"/>
          </p:cNvSpPr>
          <p:nvPr/>
        </p:nvSpPr>
        <p:spPr bwMode="auto">
          <a:xfrm>
            <a:off x="3276600" y="4956176"/>
            <a:ext cx="2895600" cy="84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テキスト ボックス 67"/>
          <p:cNvSpPr txBox="1">
            <a:spLocks noChangeArrowheads="1"/>
          </p:cNvSpPr>
          <p:nvPr/>
        </p:nvSpPr>
        <p:spPr bwMode="auto">
          <a:xfrm>
            <a:off x="3352801" y="5032376"/>
            <a:ext cx="241458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With cache coherency:</a:t>
            </a:r>
            <a:endParaRPr lang="ja-JP" altLang="en-US" sz="1400" dirty="0"/>
          </a:p>
        </p:txBody>
      </p:sp>
      <p:pic>
        <p:nvPicPr>
          <p:cNvPr id="37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5424488"/>
            <a:ext cx="1627188" cy="3048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57200" y="2626470"/>
            <a:ext cx="26763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False sharing:</a:t>
            </a:r>
          </a:p>
          <a:p>
            <a:endParaRPr lang="en-US" altLang="ja-JP" sz="2000" dirty="0"/>
          </a:p>
          <a:p>
            <a:r>
              <a:rPr lang="en-US" altLang="ja-JP" sz="2000" dirty="0"/>
              <a:t>A condition which multiple cores share the same memory block or cache line. Then, each processor updates the different elements on the same block/cache line.</a:t>
            </a:r>
            <a:endParaRPr lang="ja-JP" altLang="en-US" sz="2000" dirty="0"/>
          </a:p>
          <a:p>
            <a:endParaRPr lang="en-ID" sz="2000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9F48C85D-4FDF-4F05-88F6-57F00376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426700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Solving False Sharing (1): Data Alignment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3096492" y="2180793"/>
            <a:ext cx="4436918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Variable Declaration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a __attribute__((aligned(16)))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b __attribute__((aligned(16)))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/* a, b are assigned to the first element of each cache line */</a:t>
            </a:r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4685434" y="3442856"/>
            <a:ext cx="4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14372" y="2657043"/>
            <a:ext cx="1214437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 = 10;</a:t>
            </a:r>
            <a:endParaRPr lang="ja-JP" altLang="en-US" sz="18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00372" y="2657043"/>
            <a:ext cx="1214437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 = 20;</a:t>
            </a:r>
            <a:endParaRPr lang="ja-JP" altLang="en-US" sz="1800"/>
          </a:p>
        </p:txBody>
      </p:sp>
      <p:sp>
        <p:nvSpPr>
          <p:cNvPr id="8" name="テキスト ボックス 11"/>
          <p:cNvSpPr txBox="1">
            <a:spLocks noChangeArrowheads="1"/>
          </p:cNvSpPr>
          <p:nvPr/>
        </p:nvSpPr>
        <p:spPr bwMode="auto">
          <a:xfrm>
            <a:off x="7614372" y="2215718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9900372" y="2215718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cxnSp>
        <p:nvCxnSpPr>
          <p:cNvPr id="10" name="直線コネクタ 14"/>
          <p:cNvCxnSpPr/>
          <p:nvPr/>
        </p:nvCxnSpPr>
        <p:spPr>
          <a:xfrm rot="5400000">
            <a:off x="7972353" y="3442062"/>
            <a:ext cx="2714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5"/>
          <p:cNvSpPr txBox="1">
            <a:spLocks noChangeArrowheads="1"/>
          </p:cNvSpPr>
          <p:nvPr/>
        </p:nvSpPr>
        <p:spPr bwMode="auto">
          <a:xfrm>
            <a:off x="3418609" y="3642085"/>
            <a:ext cx="3579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a  and </a:t>
            </a:r>
            <a:r>
              <a:rPr lang="ja-JP" altLang="en-US" sz="1800" dirty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b are assigned to the first elements of different cache lines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下矢印 18"/>
          <p:cNvSpPr/>
          <p:nvPr/>
        </p:nvSpPr>
        <p:spPr>
          <a:xfrm rot="19652844">
            <a:off x="8138247" y="4466793"/>
            <a:ext cx="50006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下矢印 21"/>
          <p:cNvSpPr/>
          <p:nvPr/>
        </p:nvSpPr>
        <p:spPr>
          <a:xfrm rot="2499622">
            <a:off x="9978159" y="4474731"/>
            <a:ext cx="500063" cy="5000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28"/>
          <p:cNvSpPr txBox="1">
            <a:spLocks noChangeArrowheads="1"/>
          </p:cNvSpPr>
          <p:nvPr/>
        </p:nvSpPr>
        <p:spPr bwMode="auto">
          <a:xfrm>
            <a:off x="3952009" y="5467786"/>
            <a:ext cx="3662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Updates by PE0 and PE1 are separately performed by write back </a:t>
            </a:r>
          </a:p>
        </p:txBody>
      </p:sp>
      <p:pic>
        <p:nvPicPr>
          <p:cNvPr id="1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09" y="4621649"/>
            <a:ext cx="3048000" cy="693738"/>
          </a:xfrm>
          <a:prstGeom prst="rect">
            <a:avLst/>
          </a:prstGeom>
        </p:spPr>
      </p:pic>
      <p:sp>
        <p:nvSpPr>
          <p:cNvPr id="16" name="テキスト ボックス 22"/>
          <p:cNvSpPr txBox="1">
            <a:spLocks noChangeArrowheads="1"/>
          </p:cNvSpPr>
          <p:nvPr/>
        </p:nvSpPr>
        <p:spPr bwMode="auto">
          <a:xfrm>
            <a:off x="3270972" y="4858186"/>
            <a:ext cx="68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Mem</a:t>
            </a:r>
            <a:endParaRPr lang="ja-JP" altLang="en-US" sz="1800"/>
          </a:p>
        </p:txBody>
      </p:sp>
      <p:sp>
        <p:nvSpPr>
          <p:cNvPr id="17" name="テキスト ボックス 23"/>
          <p:cNvSpPr txBox="1">
            <a:spLocks noChangeArrowheads="1"/>
          </p:cNvSpPr>
          <p:nvPr/>
        </p:nvSpPr>
        <p:spPr bwMode="auto">
          <a:xfrm>
            <a:off x="4298084" y="4290148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line1</a:t>
            </a:r>
            <a:endParaRPr lang="ja-JP" altLang="en-US" sz="1800"/>
          </a:p>
        </p:txBody>
      </p:sp>
      <p:sp>
        <p:nvSpPr>
          <p:cNvPr id="18" name="テキスト ボックス 25"/>
          <p:cNvSpPr txBox="1">
            <a:spLocks noChangeArrowheads="1"/>
          </p:cNvSpPr>
          <p:nvPr/>
        </p:nvSpPr>
        <p:spPr bwMode="auto">
          <a:xfrm>
            <a:off x="5857009" y="4290148"/>
            <a:ext cx="64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line2</a:t>
            </a:r>
            <a:endParaRPr lang="ja-JP" altLang="en-US" sz="1800" dirty="0"/>
          </a:p>
        </p:txBody>
      </p:sp>
      <p:sp>
        <p:nvSpPr>
          <p:cNvPr id="19" name="テキスト ボックス 29"/>
          <p:cNvSpPr txBox="1">
            <a:spLocks noChangeArrowheads="1"/>
          </p:cNvSpPr>
          <p:nvPr/>
        </p:nvSpPr>
        <p:spPr bwMode="auto">
          <a:xfrm>
            <a:off x="7157172" y="3603193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 Cache</a:t>
            </a:r>
            <a:endParaRPr lang="ja-JP" altLang="en-US" sz="1800"/>
          </a:p>
        </p:txBody>
      </p:sp>
      <p:sp>
        <p:nvSpPr>
          <p:cNvPr id="20" name="テキスト ボックス 31"/>
          <p:cNvSpPr txBox="1">
            <a:spLocks noChangeArrowheads="1"/>
          </p:cNvSpPr>
          <p:nvPr/>
        </p:nvSpPr>
        <p:spPr bwMode="auto">
          <a:xfrm>
            <a:off x="9560647" y="3603193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 Cache</a:t>
            </a:r>
            <a:endParaRPr lang="ja-JP" altLang="en-US" sz="1800"/>
          </a:p>
        </p:txBody>
      </p:sp>
      <p:cxnSp>
        <p:nvCxnSpPr>
          <p:cNvPr id="21" name="直線コネクタ 34"/>
          <p:cNvCxnSpPr>
            <a:cxnSpLocks noChangeShapeType="1"/>
          </p:cNvCxnSpPr>
          <p:nvPr/>
        </p:nvCxnSpPr>
        <p:spPr bwMode="auto">
          <a:xfrm rot="16200000" flipH="1">
            <a:off x="5164859" y="5091549"/>
            <a:ext cx="6207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09" y="5152593"/>
            <a:ext cx="2895600" cy="518160"/>
          </a:xfrm>
          <a:prstGeom prst="rect">
            <a:avLst/>
          </a:prstGeom>
        </p:spPr>
      </p:pic>
      <p:pic>
        <p:nvPicPr>
          <p:cNvPr id="23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609" y="4085793"/>
            <a:ext cx="1746250" cy="304800"/>
          </a:xfrm>
          <a:prstGeom prst="rect">
            <a:avLst/>
          </a:prstGeom>
        </p:spPr>
      </p:pic>
      <p:pic>
        <p:nvPicPr>
          <p:cNvPr id="24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759" y="4085793"/>
            <a:ext cx="1746250" cy="304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8399" y="2085543"/>
            <a:ext cx="22236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Data alignment solve the false sharing problem. </a:t>
            </a:r>
          </a:p>
          <a:p>
            <a:endParaRPr lang="en-ID" dirty="0"/>
          </a:p>
          <a:p>
            <a:r>
              <a:rPr lang="en-ID" dirty="0"/>
              <a:t>Different data accessed by different PE should </a:t>
            </a:r>
            <a:r>
              <a:rPr lang="en-ID" b="1" dirty="0"/>
              <a:t>not </a:t>
            </a:r>
            <a:r>
              <a:rPr lang="en-ID" dirty="0"/>
              <a:t>share a single cache line.</a:t>
            </a:r>
          </a:p>
          <a:p>
            <a:endParaRPr lang="en-ID" dirty="0"/>
          </a:p>
          <a:p>
            <a:r>
              <a:rPr lang="en-ID" dirty="0"/>
              <a:t>This approach works for scalar variables and small-sized one-</a:t>
            </a:r>
            <a:r>
              <a:rPr lang="en-US" altLang="ja-JP" dirty="0"/>
              <a:t>dimensional</a:t>
            </a:r>
            <a:r>
              <a:rPr lang="en-ID" dirty="0"/>
              <a:t> array.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060AA41-607F-4C50-95FB-9B560F41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81997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AF788-81B7-4B32-A9D0-7F866D17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Array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82851-FB29-4182-B857-108A1413F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Splitting an array cleanly along the cache line is not always possible. </a:t>
            </a:r>
          </a:p>
          <a:p>
            <a:pPr lvl="1"/>
            <a:r>
              <a:rPr lang="en-US" dirty="0"/>
              <a:t>Lowest dimension is not integer multiply of cache line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17AF-7537-4872-AF40-19256121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  <p:graphicFrame>
        <p:nvGraphicFramePr>
          <p:cNvPr id="6" name="表 12">
            <a:extLst>
              <a:ext uri="{FF2B5EF4-FFF2-40B4-BE49-F238E27FC236}">
                <a16:creationId xmlns:a16="http://schemas.microsoft.com/office/drawing/2014/main" id="{A78A6D65-EC6B-4258-ACAB-AE9A2E9EF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98088"/>
              </p:ext>
            </p:extLst>
          </p:nvPr>
        </p:nvGraphicFramePr>
        <p:xfrm>
          <a:off x="2584052" y="2943225"/>
          <a:ext cx="1309687" cy="3292479"/>
        </p:xfrm>
        <a:graphic>
          <a:graphicData uri="http://schemas.openxmlformats.org/drawingml/2006/table">
            <a:tbl>
              <a:tblPr/>
              <a:tblGrid>
                <a:gridCol w="32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角丸四角形吹き出し 14">
            <a:extLst>
              <a:ext uri="{FF2B5EF4-FFF2-40B4-BE49-F238E27FC236}">
                <a16:creationId xmlns:a16="http://schemas.microsoft.com/office/drawing/2014/main" id="{BC09517C-4787-42E8-A81C-F8B5F12D0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639" y="3252788"/>
            <a:ext cx="1570038" cy="620712"/>
          </a:xfrm>
          <a:prstGeom prst="wedgeRoundRectCallout">
            <a:avLst>
              <a:gd name="adj1" fmla="val -109532"/>
              <a:gd name="adj2" fmla="val 3993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テキスト ボックス 15">
            <a:extLst>
              <a:ext uri="{FF2B5EF4-FFF2-40B4-BE49-F238E27FC236}">
                <a16:creationId xmlns:a16="http://schemas.microsoft.com/office/drawing/2014/main" id="{1E559E4C-033F-4164-98C9-90EC58F9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639" y="3398838"/>
            <a:ext cx="1073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PE0 write</a:t>
            </a:r>
            <a:endParaRPr lang="ja-JP" altLang="en-US" sz="1800" dirty="0"/>
          </a:p>
        </p:txBody>
      </p:sp>
      <p:sp>
        <p:nvSpPr>
          <p:cNvPr id="10" name="角丸四角形吹き出し 16">
            <a:extLst>
              <a:ext uri="{FF2B5EF4-FFF2-40B4-BE49-F238E27FC236}">
                <a16:creationId xmlns:a16="http://schemas.microsoft.com/office/drawing/2014/main" id="{A5B577A3-1968-45A9-B8F7-65ED9BEEB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339" y="5691188"/>
            <a:ext cx="1571625" cy="620712"/>
          </a:xfrm>
          <a:prstGeom prst="wedgeRoundRectCallout">
            <a:avLst>
              <a:gd name="adj1" fmla="val -109532"/>
              <a:gd name="adj2" fmla="val -7181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テキスト ボックス 17">
            <a:extLst>
              <a:ext uri="{FF2B5EF4-FFF2-40B4-BE49-F238E27FC236}">
                <a16:creationId xmlns:a16="http://schemas.microsoft.com/office/drawing/2014/main" id="{29A2B77A-84C3-4889-9D1D-0BB65DDE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339" y="5789613"/>
            <a:ext cx="1073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PE1 write</a:t>
            </a:r>
            <a:endParaRPr lang="ja-JP" altLang="en-US" sz="1800" dirty="0"/>
          </a:p>
        </p:txBody>
      </p:sp>
      <p:sp>
        <p:nvSpPr>
          <p:cNvPr id="12" name="テキスト ボックス 18">
            <a:extLst>
              <a:ext uri="{FF2B5EF4-FFF2-40B4-BE49-F238E27FC236}">
                <a16:creationId xmlns:a16="http://schemas.microsoft.com/office/drawing/2014/main" id="{59F7A635-A689-4CDE-8016-61F426B0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89" y="3263900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(1,0)</a:t>
            </a:r>
            <a:endParaRPr lang="ja-JP" altLang="en-US" sz="1400"/>
          </a:p>
        </p:txBody>
      </p:sp>
      <p:sp>
        <p:nvSpPr>
          <p:cNvPr id="13" name="テキスト ボックス 19">
            <a:extLst>
              <a:ext uri="{FF2B5EF4-FFF2-40B4-BE49-F238E27FC236}">
                <a16:creationId xmlns:a16="http://schemas.microsoft.com/office/drawing/2014/main" id="{BEF1D62D-6FBE-474F-BF2F-42147BE6D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649" y="4037013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(2,0)</a:t>
            </a:r>
            <a:endParaRPr lang="ja-JP" altLang="en-US" sz="1400" dirty="0"/>
          </a:p>
        </p:txBody>
      </p:sp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6F4676D3-31C9-4D8C-9F7F-C4B81D631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739" y="4418013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(3,0)</a:t>
            </a:r>
            <a:endParaRPr lang="ja-JP" altLang="en-US" sz="1400" dirty="0"/>
          </a:p>
        </p:txBody>
      </p:sp>
      <p:sp>
        <p:nvSpPr>
          <p:cNvPr id="15" name="テキスト ボックス 21">
            <a:extLst>
              <a:ext uri="{FF2B5EF4-FFF2-40B4-BE49-F238E27FC236}">
                <a16:creationId xmlns:a16="http://schemas.microsoft.com/office/drawing/2014/main" id="{3A793FE1-74C3-4F3A-A343-8229987F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939" y="5180013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(4,0)</a:t>
            </a:r>
            <a:endParaRPr lang="ja-JP" altLang="en-US" sz="1400"/>
          </a:p>
        </p:txBody>
      </p:sp>
      <p:sp>
        <p:nvSpPr>
          <p:cNvPr id="16" name="テキスト ボックス 22">
            <a:extLst>
              <a:ext uri="{FF2B5EF4-FFF2-40B4-BE49-F238E27FC236}">
                <a16:creationId xmlns:a16="http://schemas.microsoft.com/office/drawing/2014/main" id="{DB75C38F-47DC-4254-A640-84E479D06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539" y="5561013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(5,0)</a:t>
            </a:r>
            <a:endParaRPr lang="ja-JP" altLang="en-US" sz="1400"/>
          </a:p>
        </p:txBody>
      </p:sp>
      <p:sp>
        <p:nvSpPr>
          <p:cNvPr id="17" name="テキスト ボックス 23">
            <a:extLst>
              <a:ext uri="{FF2B5EF4-FFF2-40B4-BE49-F238E27FC236}">
                <a16:creationId xmlns:a16="http://schemas.microsoft.com/office/drawing/2014/main" id="{E730107C-ECCD-4E3B-8A94-DD9BD565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04" y="2924465"/>
            <a:ext cx="521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(0,0)</a:t>
            </a:r>
            <a:endParaRPr lang="ja-JP" altLang="en-US" sz="1400" dirty="0"/>
          </a:p>
        </p:txBody>
      </p:sp>
      <p:sp>
        <p:nvSpPr>
          <p:cNvPr id="18" name="テキスト ボックス 24">
            <a:extLst>
              <a:ext uri="{FF2B5EF4-FFF2-40B4-BE49-F238E27FC236}">
                <a16:creationId xmlns:a16="http://schemas.microsoft.com/office/drawing/2014/main" id="{8A64F28C-4E53-46B7-BBA7-F88E16CD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139" y="2882900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cache line</a:t>
            </a:r>
            <a:endParaRPr lang="ja-JP" altLang="en-US" sz="1800"/>
          </a:p>
        </p:txBody>
      </p:sp>
      <p:cxnSp>
        <p:nvCxnSpPr>
          <p:cNvPr id="19" name="直線矢印コネクタ 25">
            <a:extLst>
              <a:ext uri="{FF2B5EF4-FFF2-40B4-BE49-F238E27FC236}">
                <a16:creationId xmlns:a16="http://schemas.microsoft.com/office/drawing/2014/main" id="{D1FAEB02-3168-4933-BE39-D136F9B73C2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93739" y="31099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線矢印コネクタ 26">
            <a:extLst>
              <a:ext uri="{FF2B5EF4-FFF2-40B4-BE49-F238E27FC236}">
                <a16:creationId xmlns:a16="http://schemas.microsoft.com/office/drawing/2014/main" id="{9FEDF9DF-ACCC-4BFA-A1AB-4408C6C37E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93739" y="3492500"/>
            <a:ext cx="152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矢印コネクタ 27">
            <a:extLst>
              <a:ext uri="{FF2B5EF4-FFF2-40B4-BE49-F238E27FC236}">
                <a16:creationId xmlns:a16="http://schemas.microsoft.com/office/drawing/2014/main" id="{102B3B0E-5746-4928-BB69-B8B3E8CB0AF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93739" y="38719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角丸四角形吹き出し 43">
            <a:extLst>
              <a:ext uri="{FF2B5EF4-FFF2-40B4-BE49-F238E27FC236}">
                <a16:creationId xmlns:a16="http://schemas.microsoft.com/office/drawing/2014/main" id="{151683C6-7ABD-4BB2-83CB-7363B88F9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014" y="4471988"/>
            <a:ext cx="1693863" cy="620712"/>
          </a:xfrm>
          <a:prstGeom prst="wedgeRoundRectCallout">
            <a:avLst>
              <a:gd name="adj1" fmla="val -99185"/>
              <a:gd name="adj2" fmla="val -34950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テキスト ボックス 44">
            <a:extLst>
              <a:ext uri="{FF2B5EF4-FFF2-40B4-BE49-F238E27FC236}">
                <a16:creationId xmlns:a16="http://schemas.microsoft.com/office/drawing/2014/main" id="{030E3486-9B2B-4CA4-B5B8-3CE440C1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139" y="4446588"/>
            <a:ext cx="1700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PE0 &amp; PE1 share cache line</a:t>
            </a:r>
            <a:endParaRPr lang="ja-JP" altLang="en-US" sz="1800" dirty="0"/>
          </a:p>
        </p:txBody>
      </p:sp>
      <p:sp>
        <p:nvSpPr>
          <p:cNvPr id="31" name="テキスト ボックス 5">
            <a:extLst>
              <a:ext uri="{FF2B5EF4-FFF2-40B4-BE49-F238E27FC236}">
                <a16:creationId xmlns:a16="http://schemas.microsoft.com/office/drawing/2014/main" id="{BE0AF27E-6F43-4942-852D-AB1FB7A4E749}"/>
              </a:ext>
            </a:extLst>
          </p:cNvPr>
          <p:cNvSpPr txBox="1"/>
          <p:nvPr/>
        </p:nvSpPr>
        <p:spPr>
          <a:xfrm>
            <a:off x="6368780" y="4098776"/>
            <a:ext cx="216758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for (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= 0;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&lt; 3;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for (j = 0; j &lt; 6; </a:t>
            </a:r>
            <a:r>
              <a:rPr lang="en-US" altLang="ja-JP" sz="1600" dirty="0" err="1"/>
              <a:t>j++</a:t>
            </a:r>
            <a:r>
              <a:rPr lang="en-US" altLang="ja-JP" sz="1600" dirty="0"/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  a[</a:t>
            </a:r>
            <a:r>
              <a:rPr lang="en-US" altLang="ja-JP" sz="1600" dirty="0" err="1"/>
              <a:t>i</a:t>
            </a:r>
            <a:r>
              <a:rPr lang="en-US" altLang="ja-JP" sz="1600" dirty="0"/>
              <a:t>][j] =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}</a:t>
            </a:r>
            <a:endParaRPr lang="ja-JP" altLang="en-US" sz="1600" dirty="0"/>
          </a:p>
        </p:txBody>
      </p:sp>
      <p:sp>
        <p:nvSpPr>
          <p:cNvPr id="32" name="テキスト ボックス 6">
            <a:extLst>
              <a:ext uri="{FF2B5EF4-FFF2-40B4-BE49-F238E27FC236}">
                <a16:creationId xmlns:a16="http://schemas.microsoft.com/office/drawing/2014/main" id="{1A08256B-DAD4-4B25-8ADC-25BA2C7A98B5}"/>
              </a:ext>
            </a:extLst>
          </p:cNvPr>
          <p:cNvSpPr txBox="1"/>
          <p:nvPr/>
        </p:nvSpPr>
        <p:spPr>
          <a:xfrm>
            <a:off x="8959580" y="4098776"/>
            <a:ext cx="216758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for (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= 3;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&lt; 6;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for (j = 0; j &lt; 6; </a:t>
            </a:r>
            <a:r>
              <a:rPr lang="en-US" altLang="ja-JP" sz="1600" dirty="0" err="1"/>
              <a:t>j++</a:t>
            </a:r>
            <a:r>
              <a:rPr lang="en-US" altLang="ja-JP" sz="1600" dirty="0"/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  a[</a:t>
            </a:r>
            <a:r>
              <a:rPr lang="en-US" altLang="ja-JP" sz="1600" dirty="0" err="1"/>
              <a:t>i</a:t>
            </a:r>
            <a:r>
              <a:rPr lang="en-US" altLang="ja-JP" sz="1600" dirty="0"/>
              <a:t>][j] =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}</a:t>
            </a:r>
            <a:endParaRPr lang="ja-JP" altLang="en-US" sz="1600" dirty="0"/>
          </a:p>
        </p:txBody>
      </p:sp>
      <p:sp>
        <p:nvSpPr>
          <p:cNvPr id="33" name="テキスト ボックス 7">
            <a:extLst>
              <a:ext uri="{FF2B5EF4-FFF2-40B4-BE49-F238E27FC236}">
                <a16:creationId xmlns:a16="http://schemas.microsoft.com/office/drawing/2014/main" id="{CA74AA44-2C76-4358-A1CD-9BA07F24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305" y="3717776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34" name="テキスト ボックス 8">
            <a:extLst>
              <a:ext uri="{FF2B5EF4-FFF2-40B4-BE49-F238E27FC236}">
                <a16:creationId xmlns:a16="http://schemas.microsoft.com/office/drawing/2014/main" id="{44DDA3CB-8561-4DE0-9259-72AF4A39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305" y="3717776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cxnSp>
        <p:nvCxnSpPr>
          <p:cNvPr id="35" name="直線コネクタ 9">
            <a:extLst>
              <a:ext uri="{FF2B5EF4-FFF2-40B4-BE49-F238E27FC236}">
                <a16:creationId xmlns:a16="http://schemas.microsoft.com/office/drawing/2014/main" id="{6F5DAEFB-8E35-43BA-A28F-2A27FA3FDE1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28436" y="5037782"/>
            <a:ext cx="26955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テキスト ボックス 3">
            <a:extLst>
              <a:ext uri="{FF2B5EF4-FFF2-40B4-BE49-F238E27FC236}">
                <a16:creationId xmlns:a16="http://schemas.microsoft.com/office/drawing/2014/main" id="{A70E90C7-81CC-4AE5-A5B8-0D989F50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129" y="3295234"/>
            <a:ext cx="4038600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/>
              <a:t>int</a:t>
            </a:r>
            <a:r>
              <a:rPr lang="en-US" altLang="ja-JP" sz="1600" dirty="0"/>
              <a:t>  a[6][6];</a:t>
            </a:r>
          </a:p>
        </p:txBody>
      </p:sp>
    </p:spTree>
    <p:extLst>
      <p:ext uri="{BB962C8B-B14F-4D97-AF65-F5344CB8AC3E}">
        <p14:creationId xmlns:p14="http://schemas.microsoft.com/office/powerpoint/2010/main" val="228170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D" dirty="0"/>
              <a:t>Solving False Sharing (2): Array Padding</a:t>
            </a:r>
          </a:p>
        </p:txBody>
      </p:sp>
      <p:sp>
        <p:nvSpPr>
          <p:cNvPr id="35" name="テキスト ボックス 5"/>
          <p:cNvSpPr txBox="1"/>
          <p:nvPr/>
        </p:nvSpPr>
        <p:spPr>
          <a:xfrm>
            <a:off x="6584950" y="3670301"/>
            <a:ext cx="216758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for (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= 0;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&lt; 3;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for (j = 0; j &lt; 6; </a:t>
            </a:r>
            <a:r>
              <a:rPr lang="en-US" altLang="ja-JP" sz="1600" dirty="0" err="1"/>
              <a:t>j++</a:t>
            </a:r>
            <a:r>
              <a:rPr lang="en-US" altLang="ja-JP" sz="1600" dirty="0"/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  a[</a:t>
            </a:r>
            <a:r>
              <a:rPr lang="en-US" altLang="ja-JP" sz="1600" dirty="0" err="1"/>
              <a:t>i</a:t>
            </a:r>
            <a:r>
              <a:rPr lang="en-US" altLang="ja-JP" sz="1600" dirty="0"/>
              <a:t>][j] =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}</a:t>
            </a:r>
            <a:endParaRPr lang="ja-JP" altLang="en-US" sz="1600" dirty="0"/>
          </a:p>
        </p:txBody>
      </p:sp>
      <p:sp>
        <p:nvSpPr>
          <p:cNvPr id="36" name="テキスト ボックス 6"/>
          <p:cNvSpPr txBox="1"/>
          <p:nvPr/>
        </p:nvSpPr>
        <p:spPr>
          <a:xfrm>
            <a:off x="9175750" y="3670301"/>
            <a:ext cx="216758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for (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= 3;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&lt; 6;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for (j = 0; j &lt; 6; </a:t>
            </a:r>
            <a:r>
              <a:rPr lang="en-US" altLang="ja-JP" sz="1600" dirty="0" err="1"/>
              <a:t>j++</a:t>
            </a:r>
            <a:r>
              <a:rPr lang="en-US" altLang="ja-JP" sz="1600" dirty="0"/>
              <a:t>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  a[</a:t>
            </a:r>
            <a:r>
              <a:rPr lang="en-US" altLang="ja-JP" sz="1600" dirty="0" err="1"/>
              <a:t>i</a:t>
            </a:r>
            <a:r>
              <a:rPr lang="en-US" altLang="ja-JP" sz="1600" dirty="0"/>
              <a:t>][j] = </a:t>
            </a:r>
            <a:r>
              <a:rPr lang="en-US" altLang="ja-JP" sz="1600" dirty="0" err="1"/>
              <a:t>i</a:t>
            </a:r>
            <a:r>
              <a:rPr lang="en-US" altLang="ja-JP" sz="1600" dirty="0"/>
              <a:t>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}</a:t>
            </a:r>
            <a:endParaRPr lang="ja-JP" altLang="en-US" sz="1600" dirty="0"/>
          </a:p>
        </p:txBody>
      </p:sp>
      <p:sp>
        <p:nvSpPr>
          <p:cNvPr id="37" name="テキスト ボックス 7"/>
          <p:cNvSpPr txBox="1">
            <a:spLocks noChangeArrowheads="1"/>
          </p:cNvSpPr>
          <p:nvPr/>
        </p:nvSpPr>
        <p:spPr bwMode="auto">
          <a:xfrm>
            <a:off x="7356475" y="3289301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10023475" y="3289301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cxnSp>
        <p:nvCxnSpPr>
          <p:cNvPr id="39" name="直線コネクタ 9"/>
          <p:cNvCxnSpPr>
            <a:cxnSpLocks noChangeShapeType="1"/>
          </p:cNvCxnSpPr>
          <p:nvPr/>
        </p:nvCxnSpPr>
        <p:spPr bwMode="auto">
          <a:xfrm rot="5400000">
            <a:off x="7644606" y="4609307"/>
            <a:ext cx="269557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925" y="2055813"/>
            <a:ext cx="1311275" cy="4389192"/>
          </a:xfrm>
          <a:prstGeom prst="rect">
            <a:avLst/>
          </a:prstGeom>
        </p:spPr>
      </p:pic>
      <p:sp>
        <p:nvSpPr>
          <p:cNvPr id="41" name="テキスト ボックス 11"/>
          <p:cNvSpPr txBox="1">
            <a:spLocks noChangeArrowheads="1"/>
          </p:cNvSpPr>
          <p:nvPr/>
        </p:nvSpPr>
        <p:spPr bwMode="auto">
          <a:xfrm>
            <a:off x="3395518" y="204744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a</a:t>
            </a:r>
            <a:endParaRPr lang="ja-JP" altLang="en-US" sz="1400"/>
          </a:p>
        </p:txBody>
      </p:sp>
      <p:sp>
        <p:nvSpPr>
          <p:cNvPr id="42" name="テキスト ボックス 12"/>
          <p:cNvSpPr txBox="1">
            <a:spLocks noChangeArrowheads="1"/>
          </p:cNvSpPr>
          <p:nvPr/>
        </p:nvSpPr>
        <p:spPr bwMode="auto">
          <a:xfrm>
            <a:off x="5181600" y="1995488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cache line</a:t>
            </a:r>
            <a:endParaRPr lang="ja-JP" altLang="en-US" sz="1800"/>
          </a:p>
        </p:txBody>
      </p:sp>
      <p:cxnSp>
        <p:nvCxnSpPr>
          <p:cNvPr id="43" name="直線矢印コネクタ 13"/>
          <p:cNvCxnSpPr>
            <a:cxnSpLocks noChangeShapeType="1"/>
          </p:cNvCxnSpPr>
          <p:nvPr/>
        </p:nvCxnSpPr>
        <p:spPr bwMode="auto">
          <a:xfrm rot="10800000">
            <a:off x="5029200" y="2222501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線矢印コネクタ 14"/>
          <p:cNvCxnSpPr>
            <a:cxnSpLocks noChangeShapeType="1"/>
          </p:cNvCxnSpPr>
          <p:nvPr/>
        </p:nvCxnSpPr>
        <p:spPr bwMode="auto">
          <a:xfrm rot="10800000">
            <a:off x="5029200" y="2605088"/>
            <a:ext cx="152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直線矢印コネクタ 15"/>
          <p:cNvCxnSpPr>
            <a:cxnSpLocks noChangeShapeType="1"/>
          </p:cNvCxnSpPr>
          <p:nvPr/>
        </p:nvCxnSpPr>
        <p:spPr bwMode="auto">
          <a:xfrm rot="10800000">
            <a:off x="5029200" y="2984501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テキスト ボックス 3"/>
          <p:cNvSpPr txBox="1">
            <a:spLocks noChangeArrowheads="1"/>
          </p:cNvSpPr>
          <p:nvPr/>
        </p:nvSpPr>
        <p:spPr bwMode="auto">
          <a:xfrm>
            <a:off x="7162800" y="2339976"/>
            <a:ext cx="403860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 err="1"/>
              <a:t>int</a:t>
            </a:r>
            <a:r>
              <a:rPr lang="en-US" altLang="ja-JP" sz="1600" dirty="0"/>
              <a:t>  a[6][8] __attribute__((aligned(16)));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/* a is aligned to the first element of the cache line */</a:t>
            </a:r>
          </a:p>
        </p:txBody>
      </p:sp>
      <p:sp>
        <p:nvSpPr>
          <p:cNvPr id="47" name="角丸四角形吹き出し 17"/>
          <p:cNvSpPr>
            <a:spLocks noChangeArrowheads="1"/>
          </p:cNvSpPr>
          <p:nvPr/>
        </p:nvSpPr>
        <p:spPr bwMode="auto">
          <a:xfrm>
            <a:off x="5334000" y="2746376"/>
            <a:ext cx="1570038" cy="620712"/>
          </a:xfrm>
          <a:prstGeom prst="wedgeRoundRectCallout">
            <a:avLst>
              <a:gd name="adj1" fmla="val -109532"/>
              <a:gd name="adj2" fmla="val 3993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テキスト ボックス 18"/>
          <p:cNvSpPr txBox="1">
            <a:spLocks noChangeArrowheads="1"/>
          </p:cNvSpPr>
          <p:nvPr/>
        </p:nvSpPr>
        <p:spPr bwMode="auto">
          <a:xfrm>
            <a:off x="5334000" y="2892426"/>
            <a:ext cx="10615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PE0 write</a:t>
            </a:r>
            <a:endParaRPr lang="ja-JP" altLang="en-US" sz="1600" dirty="0"/>
          </a:p>
        </p:txBody>
      </p:sp>
      <p:sp>
        <p:nvSpPr>
          <p:cNvPr id="49" name="角丸四角形吹き出し 19"/>
          <p:cNvSpPr>
            <a:spLocks noChangeArrowheads="1"/>
          </p:cNvSpPr>
          <p:nvPr/>
        </p:nvSpPr>
        <p:spPr bwMode="auto">
          <a:xfrm>
            <a:off x="5257800" y="5348288"/>
            <a:ext cx="1570038" cy="620713"/>
          </a:xfrm>
          <a:prstGeom prst="wedgeRoundRectCallout">
            <a:avLst>
              <a:gd name="adj1" fmla="val -106301"/>
              <a:gd name="adj2" fmla="val 37208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テキスト ボックス 20"/>
          <p:cNvSpPr txBox="1">
            <a:spLocks noChangeArrowheads="1"/>
          </p:cNvSpPr>
          <p:nvPr/>
        </p:nvSpPr>
        <p:spPr bwMode="auto">
          <a:xfrm>
            <a:off x="5257800" y="5448301"/>
            <a:ext cx="10615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/>
              <a:t>PE1 write</a:t>
            </a:r>
            <a:endParaRPr lang="ja-JP" altLang="en-US" sz="1600" dirty="0"/>
          </a:p>
        </p:txBody>
      </p:sp>
      <p:sp>
        <p:nvSpPr>
          <p:cNvPr id="51" name="テキスト ボックス 21"/>
          <p:cNvSpPr txBox="1">
            <a:spLocks noChangeArrowheads="1"/>
          </p:cNvSpPr>
          <p:nvPr/>
        </p:nvSpPr>
        <p:spPr bwMode="auto">
          <a:xfrm>
            <a:off x="3643746" y="2062163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(1,0)</a:t>
            </a:r>
            <a:endParaRPr lang="ja-JP" altLang="en-US" sz="1000"/>
          </a:p>
        </p:txBody>
      </p:sp>
      <p:sp>
        <p:nvSpPr>
          <p:cNvPr id="52" name="テキスト ボックス 22"/>
          <p:cNvSpPr txBox="1">
            <a:spLocks noChangeArrowheads="1"/>
          </p:cNvSpPr>
          <p:nvPr/>
        </p:nvSpPr>
        <p:spPr bwMode="auto">
          <a:xfrm>
            <a:off x="3643746" y="2833688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(2,0)</a:t>
            </a:r>
            <a:endParaRPr lang="ja-JP" altLang="en-US" sz="1000"/>
          </a:p>
        </p:txBody>
      </p:sp>
      <p:sp>
        <p:nvSpPr>
          <p:cNvPr id="53" name="テキスト ボックス 23"/>
          <p:cNvSpPr txBox="1">
            <a:spLocks noChangeArrowheads="1"/>
          </p:cNvSpPr>
          <p:nvPr/>
        </p:nvSpPr>
        <p:spPr bwMode="auto">
          <a:xfrm>
            <a:off x="3643746" y="3561774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/>
              <a:t>(3,0)</a:t>
            </a:r>
            <a:endParaRPr lang="ja-JP" altLang="en-US" sz="1050"/>
          </a:p>
        </p:txBody>
      </p:sp>
      <p:sp>
        <p:nvSpPr>
          <p:cNvPr id="54" name="テキスト ボックス 24"/>
          <p:cNvSpPr txBox="1">
            <a:spLocks noChangeArrowheads="1"/>
          </p:cNvSpPr>
          <p:nvPr/>
        </p:nvSpPr>
        <p:spPr bwMode="auto">
          <a:xfrm>
            <a:off x="3643746" y="4319589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/>
              <a:t>(4,0)</a:t>
            </a:r>
            <a:endParaRPr lang="ja-JP" altLang="en-US" sz="1050"/>
          </a:p>
        </p:txBody>
      </p:sp>
      <p:sp>
        <p:nvSpPr>
          <p:cNvPr id="55" name="テキスト ボックス 25"/>
          <p:cNvSpPr txBox="1">
            <a:spLocks noChangeArrowheads="1"/>
          </p:cNvSpPr>
          <p:nvPr/>
        </p:nvSpPr>
        <p:spPr bwMode="auto">
          <a:xfrm>
            <a:off x="3643746" y="5081589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/>
              <a:t>(5,0)</a:t>
            </a:r>
            <a:endParaRPr lang="ja-JP" altLang="en-US" sz="1050"/>
          </a:p>
        </p:txBody>
      </p:sp>
      <p:sp>
        <p:nvSpPr>
          <p:cNvPr id="56" name="テキスト ボックス 26"/>
          <p:cNvSpPr txBox="1">
            <a:spLocks noChangeArrowheads="1"/>
          </p:cNvSpPr>
          <p:nvPr/>
        </p:nvSpPr>
        <p:spPr bwMode="auto">
          <a:xfrm>
            <a:off x="3637396" y="5767389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/>
              <a:t>(6,0)</a:t>
            </a:r>
            <a:endParaRPr lang="ja-JP" altLang="en-US" sz="1050"/>
          </a:p>
        </p:txBody>
      </p:sp>
      <p:sp>
        <p:nvSpPr>
          <p:cNvPr id="57" name="テキスト ボックス 27"/>
          <p:cNvSpPr txBox="1">
            <a:spLocks noChangeArrowheads="1"/>
          </p:cNvSpPr>
          <p:nvPr/>
        </p:nvSpPr>
        <p:spPr bwMode="auto">
          <a:xfrm>
            <a:off x="4018396" y="2071688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(1,1)</a:t>
            </a:r>
            <a:endParaRPr lang="ja-JP" altLang="en-US" sz="1000"/>
          </a:p>
        </p:txBody>
      </p:sp>
      <p:sp>
        <p:nvSpPr>
          <p:cNvPr id="58" name="テキスト ボックス 28"/>
          <p:cNvSpPr txBox="1">
            <a:spLocks noChangeArrowheads="1"/>
          </p:cNvSpPr>
          <p:nvPr/>
        </p:nvSpPr>
        <p:spPr bwMode="auto">
          <a:xfrm>
            <a:off x="4323196" y="2071688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(1,2)</a:t>
            </a:r>
            <a:endParaRPr lang="ja-JP" altLang="en-US" sz="1000"/>
          </a:p>
        </p:txBody>
      </p:sp>
      <p:sp>
        <p:nvSpPr>
          <p:cNvPr id="59" name="テキスト ボックス 29"/>
          <p:cNvSpPr txBox="1">
            <a:spLocks noChangeArrowheads="1"/>
          </p:cNvSpPr>
          <p:nvPr/>
        </p:nvSpPr>
        <p:spPr bwMode="auto">
          <a:xfrm>
            <a:off x="4613564" y="2071688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/>
              <a:t>(1,3)</a:t>
            </a:r>
            <a:endParaRPr lang="ja-JP" altLang="en-US" sz="1000" dirty="0"/>
          </a:p>
        </p:txBody>
      </p:sp>
      <p:sp>
        <p:nvSpPr>
          <p:cNvPr id="60" name="テキスト ボックス 30"/>
          <p:cNvSpPr txBox="1">
            <a:spLocks noChangeArrowheads="1"/>
          </p:cNvSpPr>
          <p:nvPr/>
        </p:nvSpPr>
        <p:spPr bwMode="auto">
          <a:xfrm>
            <a:off x="3643746" y="2452688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(1,4)</a:t>
            </a:r>
            <a:endParaRPr lang="ja-JP" altLang="en-US" sz="1000"/>
          </a:p>
        </p:txBody>
      </p:sp>
      <p:sp>
        <p:nvSpPr>
          <p:cNvPr id="61" name="テキスト ボックス 31"/>
          <p:cNvSpPr txBox="1">
            <a:spLocks noChangeArrowheads="1"/>
          </p:cNvSpPr>
          <p:nvPr/>
        </p:nvSpPr>
        <p:spPr bwMode="auto">
          <a:xfrm>
            <a:off x="3989821" y="2463801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(1,5)</a:t>
            </a:r>
            <a:endParaRPr lang="ja-JP" altLang="en-US" sz="1000"/>
          </a:p>
        </p:txBody>
      </p:sp>
      <p:sp>
        <p:nvSpPr>
          <p:cNvPr id="62" name="テキスト ボックス 32"/>
          <p:cNvSpPr txBox="1">
            <a:spLocks noChangeArrowheads="1"/>
          </p:cNvSpPr>
          <p:nvPr/>
        </p:nvSpPr>
        <p:spPr bwMode="auto">
          <a:xfrm>
            <a:off x="4308764" y="2463801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/>
              <a:t>(1,6)</a:t>
            </a:r>
            <a:endParaRPr lang="ja-JP" altLang="en-US" sz="1000"/>
          </a:p>
        </p:txBody>
      </p:sp>
      <p:sp>
        <p:nvSpPr>
          <p:cNvPr id="63" name="テキスト ボックス 33"/>
          <p:cNvSpPr txBox="1">
            <a:spLocks noChangeArrowheads="1"/>
          </p:cNvSpPr>
          <p:nvPr/>
        </p:nvSpPr>
        <p:spPr bwMode="auto">
          <a:xfrm>
            <a:off x="4634057" y="2463801"/>
            <a:ext cx="4475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/>
              <a:t>(1,7)</a:t>
            </a:r>
            <a:endParaRPr lang="ja-JP" altLang="en-US" sz="1000" dirty="0"/>
          </a:p>
        </p:txBody>
      </p:sp>
      <p:cxnSp>
        <p:nvCxnSpPr>
          <p:cNvPr id="64" name="直線コネクタ 34"/>
          <p:cNvCxnSpPr>
            <a:cxnSpLocks noChangeShapeType="1"/>
          </p:cNvCxnSpPr>
          <p:nvPr/>
        </p:nvCxnSpPr>
        <p:spPr bwMode="auto">
          <a:xfrm>
            <a:off x="3416300" y="4205288"/>
            <a:ext cx="19177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テキスト ボックス 35"/>
          <p:cNvSpPr txBox="1">
            <a:spLocks noChangeArrowheads="1"/>
          </p:cNvSpPr>
          <p:nvPr/>
        </p:nvSpPr>
        <p:spPr bwMode="auto">
          <a:xfrm>
            <a:off x="3808413" y="1690688"/>
            <a:ext cx="99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Memory</a:t>
            </a:r>
            <a:endParaRPr lang="ja-JP" altLang="en-US" sz="1800"/>
          </a:p>
        </p:txBody>
      </p:sp>
      <p:sp>
        <p:nvSpPr>
          <p:cNvPr id="66" name="TextBox 65"/>
          <p:cNvSpPr txBox="1"/>
          <p:nvPr/>
        </p:nvSpPr>
        <p:spPr>
          <a:xfrm>
            <a:off x="374073" y="1995488"/>
            <a:ext cx="302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compiler inserts a padding (dummy data) to the end of the array to match the cache line size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A26B8-65DA-4FD1-A228-BD80152C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27257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Solving False Sharing (3):</a:t>
            </a:r>
            <a:br>
              <a:rPr lang="en-ID" dirty="0"/>
            </a:br>
            <a:r>
              <a:rPr lang="en-ID" dirty="0"/>
              <a:t>Non-cacheable Buffer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3489325"/>
            <a:ext cx="1309687" cy="3292002"/>
          </a:xfrm>
          <a:prstGeom prst="rect">
            <a:avLst/>
          </a:prstGeom>
        </p:spPr>
      </p:pic>
      <p:sp>
        <p:nvSpPr>
          <p:cNvPr id="5" name="テキスト ボックス 13"/>
          <p:cNvSpPr txBox="1">
            <a:spLocks noChangeArrowheads="1"/>
          </p:cNvSpPr>
          <p:nvPr/>
        </p:nvSpPr>
        <p:spPr bwMode="auto">
          <a:xfrm>
            <a:off x="7878762" y="3429000"/>
            <a:ext cx="30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  <a:endParaRPr lang="ja-JP" altLang="en-US" sz="1800"/>
          </a:p>
        </p:txBody>
      </p:sp>
      <p:sp>
        <p:nvSpPr>
          <p:cNvPr id="6" name="角丸四角形吹き出し 14"/>
          <p:cNvSpPr>
            <a:spLocks noChangeArrowheads="1"/>
          </p:cNvSpPr>
          <p:nvPr/>
        </p:nvSpPr>
        <p:spPr bwMode="auto">
          <a:xfrm>
            <a:off x="9707562" y="3798888"/>
            <a:ext cx="1570038" cy="620712"/>
          </a:xfrm>
          <a:prstGeom prst="wedgeRoundRectCallout">
            <a:avLst>
              <a:gd name="adj1" fmla="val -109532"/>
              <a:gd name="adj2" fmla="val 3993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テキスト ボックス 15"/>
          <p:cNvSpPr txBox="1">
            <a:spLocks noChangeArrowheads="1"/>
          </p:cNvSpPr>
          <p:nvPr/>
        </p:nvSpPr>
        <p:spPr bwMode="auto">
          <a:xfrm>
            <a:off x="9707562" y="3944938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PE0 write</a:t>
            </a:r>
            <a:endParaRPr lang="ja-JP" altLang="en-US" sz="1800" dirty="0"/>
          </a:p>
        </p:txBody>
      </p:sp>
      <p:sp>
        <p:nvSpPr>
          <p:cNvPr id="8" name="角丸四角形吹き出し 16"/>
          <p:cNvSpPr>
            <a:spLocks noChangeArrowheads="1"/>
          </p:cNvSpPr>
          <p:nvPr/>
        </p:nvSpPr>
        <p:spPr bwMode="auto">
          <a:xfrm>
            <a:off x="9705975" y="5985669"/>
            <a:ext cx="1571625" cy="620712"/>
          </a:xfrm>
          <a:prstGeom prst="wedgeRoundRectCallout">
            <a:avLst>
              <a:gd name="adj1" fmla="val -109532"/>
              <a:gd name="adj2" fmla="val -53401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テキスト ボックス 17"/>
          <p:cNvSpPr txBox="1">
            <a:spLocks noChangeArrowheads="1"/>
          </p:cNvSpPr>
          <p:nvPr/>
        </p:nvSpPr>
        <p:spPr bwMode="auto">
          <a:xfrm>
            <a:off x="9733382" y="6101305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PE1 write</a:t>
            </a:r>
            <a:endParaRPr lang="ja-JP" altLang="en-US" sz="1800" dirty="0"/>
          </a:p>
        </p:txBody>
      </p:sp>
      <p:sp>
        <p:nvSpPr>
          <p:cNvPr id="10" name="テキスト ボックス 18"/>
          <p:cNvSpPr txBox="1">
            <a:spLocks noChangeArrowheads="1"/>
          </p:cNvSpPr>
          <p:nvPr/>
        </p:nvSpPr>
        <p:spPr bwMode="auto">
          <a:xfrm>
            <a:off x="8744094" y="3882737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(1,0)</a:t>
            </a:r>
            <a:endParaRPr lang="ja-JP" altLang="en-US" sz="1100" dirty="0"/>
          </a:p>
        </p:txBody>
      </p:sp>
      <p:sp>
        <p:nvSpPr>
          <p:cNvPr id="11" name="テキスト ボックス 19"/>
          <p:cNvSpPr txBox="1">
            <a:spLocks noChangeArrowheads="1"/>
          </p:cNvSpPr>
          <p:nvPr/>
        </p:nvSpPr>
        <p:spPr bwMode="auto">
          <a:xfrm>
            <a:off x="8106208" y="4593504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(2,0)</a:t>
            </a:r>
            <a:endParaRPr lang="ja-JP" altLang="en-US" sz="1100" dirty="0"/>
          </a:p>
        </p:txBody>
      </p:sp>
      <p:sp>
        <p:nvSpPr>
          <p:cNvPr id="12" name="テキスト ボックス 20"/>
          <p:cNvSpPr txBox="1">
            <a:spLocks noChangeArrowheads="1"/>
          </p:cNvSpPr>
          <p:nvPr/>
        </p:nvSpPr>
        <p:spPr bwMode="auto">
          <a:xfrm>
            <a:off x="8750444" y="4974504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(3,0)</a:t>
            </a:r>
            <a:endParaRPr lang="ja-JP" altLang="en-US" sz="1100" dirty="0"/>
          </a:p>
        </p:txBody>
      </p:sp>
      <p:sp>
        <p:nvSpPr>
          <p:cNvPr id="13" name="テキスト ボックス 21"/>
          <p:cNvSpPr txBox="1">
            <a:spLocks noChangeArrowheads="1"/>
          </p:cNvSpPr>
          <p:nvPr/>
        </p:nvSpPr>
        <p:spPr bwMode="auto">
          <a:xfrm>
            <a:off x="8095817" y="5726113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/>
              <a:t>(4,0)</a:t>
            </a:r>
            <a:endParaRPr lang="ja-JP" altLang="en-US" sz="1100"/>
          </a:p>
        </p:txBody>
      </p:sp>
      <p:sp>
        <p:nvSpPr>
          <p:cNvPr id="14" name="テキスト ボックス 22"/>
          <p:cNvSpPr txBox="1">
            <a:spLocks noChangeArrowheads="1"/>
          </p:cNvSpPr>
          <p:nvPr/>
        </p:nvSpPr>
        <p:spPr bwMode="auto">
          <a:xfrm>
            <a:off x="8746981" y="6107113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(5,0)</a:t>
            </a:r>
            <a:endParaRPr lang="ja-JP" altLang="en-US" sz="1100" dirty="0"/>
          </a:p>
        </p:txBody>
      </p:sp>
      <p:sp>
        <p:nvSpPr>
          <p:cNvPr id="15" name="テキスト ボックス 23"/>
          <p:cNvSpPr txBox="1">
            <a:spLocks noChangeArrowheads="1"/>
          </p:cNvSpPr>
          <p:nvPr/>
        </p:nvSpPr>
        <p:spPr bwMode="auto">
          <a:xfrm>
            <a:off x="8126990" y="3532910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/>
              <a:t>(0,0)</a:t>
            </a:r>
            <a:endParaRPr lang="ja-JP" altLang="en-US" sz="1100"/>
          </a:p>
        </p:txBody>
      </p:sp>
      <p:sp>
        <p:nvSpPr>
          <p:cNvPr id="16" name="テキスト ボックス 24"/>
          <p:cNvSpPr txBox="1">
            <a:spLocks noChangeArrowheads="1"/>
          </p:cNvSpPr>
          <p:nvPr/>
        </p:nvSpPr>
        <p:spPr bwMode="auto">
          <a:xfrm>
            <a:off x="9644062" y="3429000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cache line</a:t>
            </a:r>
            <a:endParaRPr lang="ja-JP" altLang="en-US" sz="1800"/>
          </a:p>
        </p:txBody>
      </p:sp>
      <p:cxnSp>
        <p:nvCxnSpPr>
          <p:cNvPr id="17" name="直線矢印コネクタ 25"/>
          <p:cNvCxnSpPr>
            <a:cxnSpLocks noChangeShapeType="1"/>
          </p:cNvCxnSpPr>
          <p:nvPr/>
        </p:nvCxnSpPr>
        <p:spPr bwMode="auto">
          <a:xfrm rot="10800000">
            <a:off x="9491662" y="36560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矢印コネクタ 26"/>
          <p:cNvCxnSpPr>
            <a:cxnSpLocks noChangeShapeType="1"/>
          </p:cNvCxnSpPr>
          <p:nvPr/>
        </p:nvCxnSpPr>
        <p:spPr bwMode="auto">
          <a:xfrm rot="10800000">
            <a:off x="9491662" y="4038600"/>
            <a:ext cx="152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線矢印コネクタ 27"/>
          <p:cNvCxnSpPr>
            <a:cxnSpLocks noChangeShapeType="1"/>
          </p:cNvCxnSpPr>
          <p:nvPr/>
        </p:nvCxnSpPr>
        <p:spPr bwMode="auto">
          <a:xfrm rot="10800000">
            <a:off x="9491662" y="44180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60325"/>
            <a:ext cx="1309687" cy="3292002"/>
          </a:xfrm>
          <a:prstGeom prst="rect">
            <a:avLst/>
          </a:prstGeom>
        </p:spPr>
      </p:pic>
      <p:cxnSp>
        <p:nvCxnSpPr>
          <p:cNvPr id="21" name="直線コネクタ 29"/>
          <p:cNvCxnSpPr>
            <a:cxnSpLocks noChangeShapeType="1"/>
          </p:cNvCxnSpPr>
          <p:nvPr/>
        </p:nvCxnSpPr>
        <p:spPr bwMode="auto">
          <a:xfrm>
            <a:off x="7878762" y="2286000"/>
            <a:ext cx="1993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角丸四角形吹き出し 30"/>
          <p:cNvSpPr>
            <a:spLocks noChangeArrowheads="1"/>
          </p:cNvSpPr>
          <p:nvPr/>
        </p:nvSpPr>
        <p:spPr bwMode="auto">
          <a:xfrm>
            <a:off x="9707562" y="1436688"/>
            <a:ext cx="1570038" cy="620712"/>
          </a:xfrm>
          <a:prstGeom prst="wedgeRoundRectCallout">
            <a:avLst>
              <a:gd name="adj1" fmla="val -109532"/>
              <a:gd name="adj2" fmla="val 3993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9707562" y="1535113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PE0 write</a:t>
            </a:r>
            <a:endParaRPr lang="ja-JP" altLang="en-US" sz="1800" dirty="0"/>
          </a:p>
        </p:txBody>
      </p:sp>
      <p:sp>
        <p:nvSpPr>
          <p:cNvPr id="24" name="角丸四角形吹き出し 32"/>
          <p:cNvSpPr>
            <a:spLocks noChangeArrowheads="1"/>
          </p:cNvSpPr>
          <p:nvPr/>
        </p:nvSpPr>
        <p:spPr bwMode="auto">
          <a:xfrm>
            <a:off x="9720262" y="2808288"/>
            <a:ext cx="1571625" cy="620712"/>
          </a:xfrm>
          <a:prstGeom prst="wedgeRoundRectCallout">
            <a:avLst>
              <a:gd name="adj1" fmla="val -109532"/>
              <a:gd name="adj2" fmla="val -7181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テキスト ボックス 33"/>
          <p:cNvSpPr txBox="1">
            <a:spLocks noChangeArrowheads="1"/>
          </p:cNvSpPr>
          <p:nvPr/>
        </p:nvSpPr>
        <p:spPr bwMode="auto">
          <a:xfrm>
            <a:off x="9720262" y="2906713"/>
            <a:ext cx="1172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PE1 write</a:t>
            </a:r>
            <a:endParaRPr lang="ja-JP" altLang="en-US" sz="1800" dirty="0"/>
          </a:p>
        </p:txBody>
      </p:sp>
      <p:sp>
        <p:nvSpPr>
          <p:cNvPr id="26" name="テキスト ボックス 34"/>
          <p:cNvSpPr txBox="1">
            <a:spLocks noChangeArrowheads="1"/>
          </p:cNvSpPr>
          <p:nvPr/>
        </p:nvSpPr>
        <p:spPr bwMode="auto">
          <a:xfrm>
            <a:off x="8754485" y="453737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(1,0)</a:t>
            </a:r>
            <a:endParaRPr lang="ja-JP" altLang="en-US" sz="1100" dirty="0"/>
          </a:p>
        </p:txBody>
      </p:sp>
      <p:sp>
        <p:nvSpPr>
          <p:cNvPr id="27" name="テキスト ボックス 35"/>
          <p:cNvSpPr txBox="1">
            <a:spLocks noChangeArrowheads="1"/>
          </p:cNvSpPr>
          <p:nvPr/>
        </p:nvSpPr>
        <p:spPr bwMode="auto">
          <a:xfrm>
            <a:off x="8106208" y="1195677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(2,0)</a:t>
            </a:r>
            <a:endParaRPr lang="ja-JP" altLang="en-US" sz="1100" dirty="0"/>
          </a:p>
        </p:txBody>
      </p:sp>
      <p:sp>
        <p:nvSpPr>
          <p:cNvPr id="28" name="テキスト ボックス 36"/>
          <p:cNvSpPr txBox="1">
            <a:spLocks noChangeArrowheads="1"/>
          </p:cNvSpPr>
          <p:nvPr/>
        </p:nvSpPr>
        <p:spPr bwMode="auto">
          <a:xfrm>
            <a:off x="8750444" y="1566286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(3,0)</a:t>
            </a:r>
            <a:endParaRPr lang="ja-JP" altLang="en-US" sz="1100" dirty="0"/>
          </a:p>
        </p:txBody>
      </p:sp>
      <p:sp>
        <p:nvSpPr>
          <p:cNvPr id="29" name="テキスト ボックス 37"/>
          <p:cNvSpPr txBox="1">
            <a:spLocks noChangeArrowheads="1"/>
          </p:cNvSpPr>
          <p:nvPr/>
        </p:nvSpPr>
        <p:spPr bwMode="auto">
          <a:xfrm>
            <a:off x="8106208" y="2328286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(4,0)</a:t>
            </a:r>
            <a:endParaRPr lang="ja-JP" altLang="en-US" sz="1100" dirty="0"/>
          </a:p>
        </p:txBody>
      </p:sp>
      <p:sp>
        <p:nvSpPr>
          <p:cNvPr id="30" name="テキスト ボックス 38"/>
          <p:cNvSpPr txBox="1">
            <a:spLocks noChangeArrowheads="1"/>
          </p:cNvSpPr>
          <p:nvPr/>
        </p:nvSpPr>
        <p:spPr bwMode="auto">
          <a:xfrm>
            <a:off x="8746981" y="2678113"/>
            <a:ext cx="473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/>
              <a:t>(5,0)</a:t>
            </a:r>
            <a:endParaRPr lang="ja-JP" altLang="en-US" sz="1100" dirty="0"/>
          </a:p>
        </p:txBody>
      </p:sp>
      <p:sp>
        <p:nvSpPr>
          <p:cNvPr id="31" name="テキスト ボックス 39"/>
          <p:cNvSpPr txBox="1">
            <a:spLocks noChangeArrowheads="1"/>
          </p:cNvSpPr>
          <p:nvPr/>
        </p:nvSpPr>
        <p:spPr bwMode="auto">
          <a:xfrm>
            <a:off x="9644062" y="0"/>
            <a:ext cx="111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cache line</a:t>
            </a:r>
            <a:endParaRPr lang="ja-JP" altLang="en-US" sz="1800"/>
          </a:p>
        </p:txBody>
      </p:sp>
      <p:cxnSp>
        <p:nvCxnSpPr>
          <p:cNvPr id="32" name="直線矢印コネクタ 40"/>
          <p:cNvCxnSpPr>
            <a:cxnSpLocks noChangeShapeType="1"/>
          </p:cNvCxnSpPr>
          <p:nvPr/>
        </p:nvCxnSpPr>
        <p:spPr bwMode="auto">
          <a:xfrm rot="10800000">
            <a:off x="9491662" y="2270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線矢印コネクタ 41"/>
          <p:cNvCxnSpPr>
            <a:cxnSpLocks noChangeShapeType="1"/>
          </p:cNvCxnSpPr>
          <p:nvPr/>
        </p:nvCxnSpPr>
        <p:spPr bwMode="auto">
          <a:xfrm rot="10800000">
            <a:off x="9491662" y="609600"/>
            <a:ext cx="1524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線矢印コネクタ 42"/>
          <p:cNvCxnSpPr>
            <a:cxnSpLocks noChangeShapeType="1"/>
          </p:cNvCxnSpPr>
          <p:nvPr/>
        </p:nvCxnSpPr>
        <p:spPr bwMode="auto">
          <a:xfrm rot="10800000">
            <a:off x="9491662" y="989013"/>
            <a:ext cx="1524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角丸四角形吹き出し 43"/>
          <p:cNvSpPr>
            <a:spLocks noChangeArrowheads="1"/>
          </p:cNvSpPr>
          <p:nvPr/>
        </p:nvSpPr>
        <p:spPr bwMode="auto">
          <a:xfrm>
            <a:off x="9659937" y="5018088"/>
            <a:ext cx="1693863" cy="620712"/>
          </a:xfrm>
          <a:prstGeom prst="wedgeRoundRectCallout">
            <a:avLst>
              <a:gd name="adj1" fmla="val -109532"/>
              <a:gd name="adj2" fmla="val 39935"/>
              <a:gd name="adj3" fmla="val 16667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テキスト ボックス 44"/>
          <p:cNvSpPr txBox="1">
            <a:spLocks noChangeArrowheads="1"/>
          </p:cNvSpPr>
          <p:nvPr/>
        </p:nvSpPr>
        <p:spPr bwMode="auto">
          <a:xfrm>
            <a:off x="9644062" y="4992688"/>
            <a:ext cx="1700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Data transfer using buffer</a:t>
            </a:r>
            <a:endParaRPr lang="ja-JP" altLang="en-US" sz="1800"/>
          </a:p>
        </p:txBody>
      </p:sp>
      <p:sp>
        <p:nvSpPr>
          <p:cNvPr id="37" name="テキスト ボックス 45"/>
          <p:cNvSpPr txBox="1">
            <a:spLocks noChangeArrowheads="1"/>
          </p:cNvSpPr>
          <p:nvPr/>
        </p:nvSpPr>
        <p:spPr bwMode="auto">
          <a:xfrm>
            <a:off x="7878762" y="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</a:t>
            </a:r>
            <a:endParaRPr lang="ja-JP" altLang="en-US" sz="1800"/>
          </a:p>
        </p:txBody>
      </p:sp>
      <p:sp>
        <p:nvSpPr>
          <p:cNvPr id="39" name="テキスト ボックス 3"/>
          <p:cNvSpPr txBox="1"/>
          <p:nvPr/>
        </p:nvSpPr>
        <p:spPr>
          <a:xfrm>
            <a:off x="5226773" y="3660774"/>
            <a:ext cx="2316162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for (i = 4; i &lt; 5;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for (j = 0; j &lt; 6; j++)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a[i][j]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nc_buf[i-4][j]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}</a:t>
            </a:r>
            <a:endParaRPr lang="ja-JP" altLang="en-US" sz="1200"/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3629748" y="3297237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41" name="テキスト ボックス 5"/>
          <p:cNvSpPr txBox="1">
            <a:spLocks noChangeArrowheads="1"/>
          </p:cNvSpPr>
          <p:nvPr/>
        </p:nvSpPr>
        <p:spPr bwMode="auto">
          <a:xfrm>
            <a:off x="6117360" y="3292474"/>
            <a:ext cx="53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cxnSp>
        <p:nvCxnSpPr>
          <p:cNvPr id="42" name="直線コネクタ 6"/>
          <p:cNvCxnSpPr>
            <a:cxnSpLocks noChangeShapeType="1"/>
          </p:cNvCxnSpPr>
          <p:nvPr/>
        </p:nvCxnSpPr>
        <p:spPr bwMode="auto">
          <a:xfrm rot="5400000">
            <a:off x="3433691" y="4853781"/>
            <a:ext cx="33623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テキスト ボックス 3"/>
          <p:cNvSpPr txBox="1">
            <a:spLocks noChangeArrowheads="1"/>
          </p:cNvSpPr>
          <p:nvPr/>
        </p:nvSpPr>
        <p:spPr bwMode="auto">
          <a:xfrm>
            <a:off x="2545485" y="1931203"/>
            <a:ext cx="5221287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int  a[6][6] __attribute__((aligned(16)));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/* a is assigned to the first element of the cache line */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int nc_buf[1][6] __attribute((section(“UNCACHE”)));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/* nc_buf is prepared in non-cacheable area */</a:t>
            </a:r>
          </a:p>
        </p:txBody>
      </p:sp>
      <p:sp>
        <p:nvSpPr>
          <p:cNvPr id="44" name="テキスト ボックス 8"/>
          <p:cNvSpPr txBox="1"/>
          <p:nvPr/>
        </p:nvSpPr>
        <p:spPr>
          <a:xfrm>
            <a:off x="2712173" y="5049837"/>
            <a:ext cx="2282825" cy="10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for (i = 4; i &lt; 5;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for (j = 0; j &lt; 6; j++)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b[i-1][j] = nc_buf[i-4][j];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}</a:t>
            </a:r>
            <a:endParaRPr lang="ja-JP" altLang="en-US" sz="1200"/>
          </a:p>
        </p:txBody>
      </p:sp>
      <p:cxnSp>
        <p:nvCxnSpPr>
          <p:cNvPr id="45" name="直線コネクタ 9"/>
          <p:cNvCxnSpPr>
            <a:stCxn id="39" idx="2"/>
            <a:endCxn id="44" idx="0"/>
          </p:cNvCxnSpPr>
          <p:nvPr/>
        </p:nvCxnSpPr>
        <p:spPr>
          <a:xfrm rot="5400000">
            <a:off x="5024366" y="3690143"/>
            <a:ext cx="188913" cy="25304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10"/>
          <p:cNvSpPr txBox="1"/>
          <p:nvPr/>
        </p:nvSpPr>
        <p:spPr>
          <a:xfrm>
            <a:off x="2712173" y="3660774"/>
            <a:ext cx="2282825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for (i = 1; i &lt; 4;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for (j = 0; j &lt; 6; j++)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a[i][j]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b[i-1][j]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}</a:t>
            </a:r>
            <a:endParaRPr lang="ja-JP" altLang="en-US" sz="1200"/>
          </a:p>
        </p:txBody>
      </p:sp>
      <p:sp>
        <p:nvSpPr>
          <p:cNvPr id="47" name="テキスト ボックス 11"/>
          <p:cNvSpPr txBox="1"/>
          <p:nvPr/>
        </p:nvSpPr>
        <p:spPr>
          <a:xfrm>
            <a:off x="5226773" y="5038724"/>
            <a:ext cx="231616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for (i = 5; i &lt; 6;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for (j = 0; j &lt; 6; j++)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a[i][j]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  b[i-1][j] = i * j;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/>
              <a:t>}</a:t>
            </a:r>
            <a:endParaRPr lang="ja-JP" altLang="en-US" sz="1200"/>
          </a:p>
        </p:txBody>
      </p:sp>
      <p:sp>
        <p:nvSpPr>
          <p:cNvPr id="48" name="TextBox 47"/>
          <p:cNvSpPr txBox="1"/>
          <p:nvPr/>
        </p:nvSpPr>
        <p:spPr>
          <a:xfrm>
            <a:off x="511321" y="1959840"/>
            <a:ext cx="2036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transfer using non-cacheable buffer:</a:t>
            </a:r>
          </a:p>
          <a:p>
            <a:r>
              <a:rPr lang="en-US" dirty="0"/>
              <a:t>The idea is to put a small area in the main memory that should not be copied to the cache along the border between area modified by different processor core.</a:t>
            </a:r>
            <a:endParaRPr lang="en-ID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6B23666D-1F2C-4617-8249-5EA3D4AF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08573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F967F-9DD6-4E6F-A004-94E7EFC9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D8455-B974-4A6D-AE3C-3598D5F9A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Benchmark Application in C</a:t>
            </a:r>
          </a:p>
          <a:p>
            <a:pPr lvl="1"/>
            <a:r>
              <a:rPr lang="en-US" dirty="0"/>
              <a:t>In Parallelizable C format (Similar to </a:t>
            </a:r>
            <a:r>
              <a:rPr lang="en-US" dirty="0" err="1"/>
              <a:t>Misra</a:t>
            </a:r>
            <a:r>
              <a:rPr lang="en-US" dirty="0"/>
              <a:t> C in embedded field)</a:t>
            </a:r>
          </a:p>
          <a:p>
            <a:pPr lvl="1"/>
            <a:r>
              <a:rPr lang="en-US" dirty="0"/>
              <a:t>Fed into source to source automatic parallelization OSCAR Compiler with non-cache coherence control</a:t>
            </a:r>
          </a:p>
          <a:p>
            <a:pPr lvl="1"/>
            <a:r>
              <a:rPr lang="en-US" dirty="0"/>
              <a:t>Parallelized code then fed into Renesas C Compiler</a:t>
            </a:r>
          </a:p>
          <a:p>
            <a:r>
              <a:rPr lang="en-US" dirty="0"/>
              <a:t>Evaluated in RP2 Processor</a:t>
            </a:r>
          </a:p>
          <a:p>
            <a:pPr lvl="1"/>
            <a:r>
              <a:rPr lang="en-US" dirty="0"/>
              <a:t>8 core</a:t>
            </a:r>
          </a:p>
          <a:p>
            <a:pPr lvl="1"/>
            <a:r>
              <a:rPr lang="en-US" dirty="0"/>
              <a:t>Dual 4 core modules</a:t>
            </a:r>
          </a:p>
          <a:p>
            <a:pPr lvl="1"/>
            <a:r>
              <a:rPr lang="en-US" dirty="0"/>
              <a:t>Hardware cache coherency for up to 4 cores in the same module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448F3-6DD1-4F21-AE60-BB76945C6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97757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Performance of Hardware Coherence Control &amp; Software Coherence Control on 8-core RP2</a:t>
            </a:r>
          </a:p>
        </p:txBody>
      </p:sp>
      <p:graphicFrame>
        <p:nvGraphicFramePr>
          <p:cNvPr id="4" name="グラフ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B0AA-6BBB-48E5-BD42-B1178F0E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31023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8D5F-8185-410B-8753-AF829C90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Result</a:t>
            </a:r>
          </a:p>
        </p:txBody>
      </p:sp>
      <p:graphicFrame>
        <p:nvGraphicFramePr>
          <p:cNvPr id="4" name="グラフ 1">
            <a:extLst>
              <a:ext uri="{FF2B5EF4-FFF2-40B4-BE49-F238E27FC236}">
                <a16:creationId xmlns:a16="http://schemas.microsoft.com/office/drawing/2014/main" id="{6939C3CC-478A-4B5E-B8A9-A3CD96959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31225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DF297-0FF5-42CD-BB1B-A734D8CA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82393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B4F-8D0F-46D4-9BD5-993D643E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Parallel Benchmark and </a:t>
            </a:r>
            <a:r>
              <a:rPr lang="en-US" dirty="0" err="1"/>
              <a:t>MediaBench</a:t>
            </a:r>
            <a:r>
              <a:rPr lang="en-US" dirty="0"/>
              <a:t> II</a:t>
            </a:r>
          </a:p>
        </p:txBody>
      </p:sp>
      <p:graphicFrame>
        <p:nvGraphicFramePr>
          <p:cNvPr id="4" name="グラフ 1">
            <a:extLst>
              <a:ext uri="{FF2B5EF4-FFF2-40B4-BE49-F238E27FC236}">
                <a16:creationId xmlns:a16="http://schemas.microsoft.com/office/drawing/2014/main" id="{B420478D-CED6-405D-886C-F8C32202CA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305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B71FE-D97A-4F82-B7DE-E57CA30F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4259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0276DD-42D4-4FB5-BA6B-C96317D1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0BB8079-EB84-4B88-BEDA-44AA4A3B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DFB3E80-5312-49BE-BA09-10BF9840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729AE5-C559-479B-A468-716FE86E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5767587"/>
            <a:ext cx="3505200" cy="609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Shared memory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9B721E5-3DD4-4DAC-981E-910CABF5B0A4}"/>
              </a:ext>
            </a:extLst>
          </p:cNvPr>
          <p:cNvCxnSpPr>
            <a:cxnSpLocks noChangeShapeType="1"/>
            <a:stCxn id="23" idx="0"/>
            <a:endCxn id="22" idx="4"/>
          </p:cNvCxnSpPr>
          <p:nvPr/>
        </p:nvCxnSpPr>
        <p:spPr bwMode="auto">
          <a:xfrm rot="5400000" flipH="1" flipV="1">
            <a:off x="4686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2C7ADAE-A1CC-40D0-9343-884BB920666D}"/>
              </a:ext>
            </a:extLst>
          </p:cNvPr>
          <p:cNvCxnSpPr>
            <a:cxnSpLocks noChangeShapeType="1"/>
            <a:stCxn id="23" idx="2"/>
          </p:cNvCxnSpPr>
          <p:nvPr/>
        </p:nvCxnSpPr>
        <p:spPr bwMode="auto">
          <a:xfrm rot="5400000">
            <a:off x="4571207" y="4661894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0E1B892-0CDF-402B-A903-7A45302E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9EEDBB3C-15A0-4E91-A0CF-930E1A87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65AD5BB-9875-4D70-B666-46BD9A93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8FA0E2-A5B4-4438-BA36-30BFBC37F6A8}"/>
              </a:ext>
            </a:extLst>
          </p:cNvPr>
          <p:cNvCxnSpPr>
            <a:cxnSpLocks noChangeShapeType="1"/>
            <a:stCxn id="30" idx="0"/>
            <a:endCxn id="29" idx="4"/>
          </p:cNvCxnSpPr>
          <p:nvPr/>
        </p:nvCxnSpPr>
        <p:spPr bwMode="auto">
          <a:xfrm rot="5400000" flipH="1" flipV="1">
            <a:off x="7353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D13C614-B5A7-45E0-9609-D4FBF5E36505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rot="16200000" flipH="1">
            <a:off x="7239794" y="4661893"/>
            <a:ext cx="533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A572686-41C2-4ADA-A445-B253C5771F44}"/>
              </a:ext>
            </a:extLst>
          </p:cNvPr>
          <p:cNvCxnSpPr>
            <a:cxnSpLocks noChangeShapeType="1"/>
            <a:endCxn id="24" idx="0"/>
          </p:cNvCxnSpPr>
          <p:nvPr/>
        </p:nvCxnSpPr>
        <p:spPr bwMode="auto">
          <a:xfrm rot="5400000">
            <a:off x="6015832" y="5501682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テキスト ボックス 48">
            <a:extLst>
              <a:ext uri="{FF2B5EF4-FFF2-40B4-BE49-F238E27FC236}">
                <a16:creationId xmlns:a16="http://schemas.microsoft.com/office/drawing/2014/main" id="{5186310D-12F6-4F06-A833-D161ED39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4113" name="テキスト ボックス 49">
            <a:extLst>
              <a:ext uri="{FF2B5EF4-FFF2-40B4-BE49-F238E27FC236}">
                <a16:creationId xmlns:a16="http://schemas.microsoft.com/office/drawing/2014/main" id="{BE77CD16-F827-419B-881F-BAC4BD59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5181BEF-F3BB-40D2-8343-C010F3AF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29387"/>
            <a:ext cx="6248400" cy="3063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rgbClr val="FFFFFF"/>
                </a:solidFill>
                <a:latin typeface="Calibri" panose="020F0502020204030204" pitchFamily="34" charset="0"/>
              </a:rPr>
              <a:t>Interconnection Network</a:t>
            </a:r>
          </a:p>
        </p:txBody>
      </p:sp>
      <p:graphicFrame>
        <p:nvGraphicFramePr>
          <p:cNvPr id="48" name="表 47">
            <a:extLst>
              <a:ext uri="{FF2B5EF4-FFF2-40B4-BE49-F238E27FC236}">
                <a16:creationId xmlns:a16="http://schemas.microsoft.com/office/drawing/2014/main" id="{90196737-1598-43CB-8FA2-7FA55A29FCA8}"/>
              </a:ext>
            </a:extLst>
          </p:cNvPr>
          <p:cNvGraphicFramePr>
            <a:graphicFrameLocks noGrp="1"/>
          </p:cNvGraphicFramePr>
          <p:nvPr/>
        </p:nvGraphicFramePr>
        <p:xfrm>
          <a:off x="2473326" y="3013275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8043937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7987878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22893857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331764678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81832"/>
                  </a:ext>
                </a:extLst>
              </a:tr>
            </a:tbl>
          </a:graphicData>
        </a:graphic>
      </p:graphicFrame>
      <p:graphicFrame>
        <p:nvGraphicFramePr>
          <p:cNvPr id="55" name="表 54">
            <a:extLst>
              <a:ext uri="{FF2B5EF4-FFF2-40B4-BE49-F238E27FC236}">
                <a16:creationId xmlns:a16="http://schemas.microsoft.com/office/drawing/2014/main" id="{320D423B-972F-4146-B96D-59351A65B96A}"/>
              </a:ext>
            </a:extLst>
          </p:cNvPr>
          <p:cNvGraphicFramePr>
            <a:graphicFrameLocks noGrp="1"/>
          </p:cNvGraphicFramePr>
          <p:nvPr/>
        </p:nvGraphicFramePr>
        <p:xfrm>
          <a:off x="8756650" y="2865013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1463949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3669480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31417065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999294692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84544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C19222FE-C0D5-4C8C-ADC9-C5C6CD41269A}"/>
              </a:ext>
            </a:extLst>
          </p:cNvPr>
          <p:cNvGraphicFramePr>
            <a:graphicFrameLocks noGrp="1"/>
          </p:cNvGraphicFramePr>
          <p:nvPr/>
        </p:nvGraphicFramePr>
        <p:xfrm>
          <a:off x="8526463" y="5927237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245099205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01262007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7065048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157563825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6694"/>
                  </a:ext>
                </a:extLst>
              </a:tr>
            </a:tbl>
          </a:graphicData>
        </a:graphic>
      </p:graphicFrame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09E1FA74-5972-4ECD-B32B-FA2FC2D31A71}"/>
              </a:ext>
            </a:extLst>
          </p:cNvPr>
          <p:cNvSpPr/>
          <p:nvPr/>
        </p:nvSpPr>
        <p:spPr>
          <a:xfrm>
            <a:off x="3962400" y="5615187"/>
            <a:ext cx="6172200" cy="923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8A43A7C-58B1-4D18-BB09-44B4037C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186" y="6197091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696E0-F12E-4BFC-96B1-741F389886B7}"/>
              </a:ext>
            </a:extLst>
          </p:cNvPr>
          <p:cNvSpPr txBox="1"/>
          <p:nvPr/>
        </p:nvSpPr>
        <p:spPr>
          <a:xfrm>
            <a:off x="10157882" y="286501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PE1 Cache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D09559-9A87-4654-AFDB-39E8D2857E41}"/>
              </a:ext>
            </a:extLst>
          </p:cNvPr>
          <p:cNvSpPr txBox="1"/>
          <p:nvPr/>
        </p:nvSpPr>
        <p:spPr>
          <a:xfrm>
            <a:off x="1128841" y="298040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PE0 Cache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378D0-AAAC-4C03-9337-CC8597B1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Cache Coherency?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7F91E-3A73-40E1-A163-09BEC41E1918}"/>
              </a:ext>
            </a:extLst>
          </p:cNvPr>
          <p:cNvSpPr txBox="1"/>
          <p:nvPr/>
        </p:nvSpPr>
        <p:spPr>
          <a:xfrm>
            <a:off x="584813" y="3697487"/>
            <a:ext cx="2615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/>
              <a:t>Cache coherency:</a:t>
            </a:r>
          </a:p>
          <a:p>
            <a:endParaRPr lang="en-ID" sz="2000" dirty="0"/>
          </a:p>
          <a:p>
            <a:r>
              <a:rPr lang="en-US" sz="2000" dirty="0"/>
              <a:t>Data should be consistent from all </a:t>
            </a:r>
          </a:p>
          <a:p>
            <a:r>
              <a:rPr lang="en-US" sz="2000" dirty="0"/>
              <a:t>CPU Core</a:t>
            </a:r>
            <a:endParaRPr lang="en-ID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F59D0-FB02-424F-8D9C-3284931E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https://lh3.googleusercontent.com/-k6P66z10Cwk/WdsWazLhwoI/AAAAAAAASG0/-pSlYCBqeaYZX6aB5Q34XIFPdZi3XlI1QCL0BGAYYCw/h684/2017-10-08.png">
            <a:extLst>
              <a:ext uri="{FF2B5EF4-FFF2-40B4-BE49-F238E27FC236}">
                <a16:creationId xmlns:a16="http://schemas.microsoft.com/office/drawing/2014/main" id="{D1185B27-A2A2-4F2D-8139-FA5C874F8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25"/>
          <a:stretch/>
        </p:blipFill>
        <p:spPr bwMode="auto">
          <a:xfrm>
            <a:off x="1287887" y="2212531"/>
            <a:ext cx="5333786" cy="36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F178B-2FF8-4F13-BF10-E09095D4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Software Coherence Impact on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FF17D-252F-4B09-8040-4111CDF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Waseda University @ LCPC 2017, Texas A&amp;M University</a:t>
            </a:r>
          </a:p>
        </p:txBody>
      </p:sp>
      <p:sp>
        <p:nvSpPr>
          <p:cNvPr id="1031" name="Content Placeholder 1030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SMP</a:t>
            </a:r>
            <a:r>
              <a:rPr lang="en-US" sz="2000" dirty="0"/>
              <a:t>: Hardware cache coherence (baseline).</a:t>
            </a:r>
          </a:p>
          <a:p>
            <a:r>
              <a:rPr lang="en-US" sz="2000" b="1" dirty="0"/>
              <a:t>NCC(soft)</a:t>
            </a:r>
            <a:r>
              <a:rPr lang="en-US" sz="2000" dirty="0"/>
              <a:t>: Both stale data handling and false sharing turned on. Hardware CC off.</a:t>
            </a:r>
          </a:p>
          <a:p>
            <a:r>
              <a:rPr lang="en-US" sz="2000" b="1" dirty="0"/>
              <a:t>NCC(hard)</a:t>
            </a:r>
            <a:r>
              <a:rPr lang="en-US" sz="2000" dirty="0"/>
              <a:t>: All stale data handling , false sharing turned on and also Hardware CC on.</a:t>
            </a:r>
          </a:p>
          <a:p>
            <a:r>
              <a:rPr lang="en-US" sz="2000" b="1" dirty="0"/>
              <a:t>Stale Data Handling</a:t>
            </a:r>
            <a:r>
              <a:rPr lang="en-US" sz="2000" dirty="0"/>
              <a:t> only. Hardware CC off.</a:t>
            </a:r>
          </a:p>
          <a:p>
            <a:r>
              <a:rPr lang="en-US" sz="2000" b="1" dirty="0"/>
              <a:t>False Sharing Avoidance</a:t>
            </a:r>
            <a:r>
              <a:rPr lang="en-US" sz="2000" dirty="0"/>
              <a:t> only. Hardware CC off.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5269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B92B-C78B-49BC-B9FD-1744E904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r>
              <a:rPr lang="en-US" altLang="ja-JP" dirty="0"/>
              <a:t>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A082F-45BD-405C-826C-1767F5A35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OSCAR compiler automatically controls coherence using following simple program restructuring methods:</a:t>
            </a:r>
          </a:p>
          <a:p>
            <a:pPr lvl="1"/>
            <a:r>
              <a:rPr lang="en-US" dirty="0"/>
              <a:t>To cope with stale data problems:</a:t>
            </a:r>
          </a:p>
          <a:p>
            <a:pPr lvl="2"/>
            <a:r>
              <a:rPr lang="en-US" b="1" dirty="0"/>
              <a:t>Data synchronization by compilers</a:t>
            </a:r>
          </a:p>
          <a:p>
            <a:pPr lvl="1"/>
            <a:r>
              <a:rPr lang="en-US" dirty="0"/>
              <a:t> To cope with false sharing problem:</a:t>
            </a:r>
          </a:p>
          <a:p>
            <a:pPr lvl="2"/>
            <a:r>
              <a:rPr lang="en-US" b="1" dirty="0"/>
              <a:t>Data Alignment</a:t>
            </a:r>
          </a:p>
          <a:p>
            <a:pPr lvl="2"/>
            <a:r>
              <a:rPr lang="en-US" b="1" dirty="0"/>
              <a:t>Array Padding</a:t>
            </a:r>
          </a:p>
          <a:p>
            <a:pPr lvl="2"/>
            <a:r>
              <a:rPr lang="en-US" b="1" dirty="0"/>
              <a:t>Non-cacheable Buffer</a:t>
            </a:r>
          </a:p>
          <a:p>
            <a:r>
              <a:rPr lang="en-US" dirty="0"/>
              <a:t>Evaluated using </a:t>
            </a:r>
            <a:r>
              <a:rPr lang="en-US" b="1" dirty="0"/>
              <a:t>10 benchmark applications </a:t>
            </a:r>
            <a:r>
              <a:rPr lang="en-US" dirty="0"/>
              <a:t>Renesas RP2 8 core multicore processor. </a:t>
            </a:r>
          </a:p>
          <a:p>
            <a:pPr lvl="1"/>
            <a:r>
              <a:rPr lang="en-US" dirty="0"/>
              <a:t>SPEC2000</a:t>
            </a:r>
          </a:p>
          <a:p>
            <a:pPr lvl="1"/>
            <a:r>
              <a:rPr lang="en-US" dirty="0"/>
              <a:t>SPEC2006</a:t>
            </a:r>
          </a:p>
          <a:p>
            <a:pPr lvl="1"/>
            <a:r>
              <a:rPr lang="en-US" dirty="0"/>
              <a:t>NAS Parallel Benchmark</a:t>
            </a:r>
          </a:p>
          <a:p>
            <a:pPr lvl="1"/>
            <a:r>
              <a:rPr lang="en-US" dirty="0" err="1"/>
              <a:t>MediaBench</a:t>
            </a:r>
            <a:r>
              <a:rPr lang="en-US" dirty="0"/>
              <a:t> II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6A6B7-5936-4CCC-8C23-03CAE06A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44910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6980-D974-4037-A60C-488575A3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28DF-1E39-4260-A136-55B25C9D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</a:t>
            </a:r>
            <a:r>
              <a:rPr lang="en-US" b="1" dirty="0"/>
              <a:t>good speedup automatically</a:t>
            </a:r>
            <a:r>
              <a:rPr lang="en-US" dirty="0"/>
              <a:t>, few examples with 4 cores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2.63 times SPEC2000 </a:t>
            </a:r>
            <a:r>
              <a:rPr lang="en-US" dirty="0" err="1"/>
              <a:t>equake</a:t>
            </a:r>
            <a:r>
              <a:rPr lang="en-US" dirty="0"/>
              <a:t> (2.52 with hardware)</a:t>
            </a:r>
          </a:p>
          <a:p>
            <a:pPr lvl="1"/>
            <a:r>
              <a:rPr lang="en-US" dirty="0"/>
              <a:t>3.28 times SPEC2009 </a:t>
            </a:r>
            <a:r>
              <a:rPr lang="en-US" dirty="0" err="1"/>
              <a:t>lbm</a:t>
            </a:r>
            <a:r>
              <a:rPr lang="en-US" dirty="0"/>
              <a:t> (2.9 with hardware)</a:t>
            </a:r>
          </a:p>
          <a:p>
            <a:pPr lvl="1"/>
            <a:r>
              <a:rPr lang="en-US" dirty="0"/>
              <a:t>3.71 times on NPB cg (3.34 with hardware)</a:t>
            </a:r>
          </a:p>
          <a:p>
            <a:pPr lvl="1"/>
            <a:r>
              <a:rPr lang="en-US" dirty="0"/>
              <a:t>3.02 times on </a:t>
            </a:r>
            <a:r>
              <a:rPr lang="en-US" dirty="0" err="1"/>
              <a:t>MediaBench</a:t>
            </a:r>
            <a:r>
              <a:rPr lang="en-US" dirty="0"/>
              <a:t> MPEG2 Encoder (3.17 with hardware)</a:t>
            </a:r>
          </a:p>
          <a:p>
            <a:r>
              <a:rPr lang="en-US" b="1" dirty="0"/>
              <a:t>Enable usage of 8 cores</a:t>
            </a:r>
            <a:r>
              <a:rPr lang="en-US" dirty="0"/>
              <a:t> automatically on RP2 with good speedup:</a:t>
            </a:r>
          </a:p>
          <a:p>
            <a:pPr lvl="1"/>
            <a:r>
              <a:rPr lang="en-US" dirty="0"/>
              <a:t>4.37 times SPEC2000 </a:t>
            </a:r>
            <a:r>
              <a:rPr lang="en-US" dirty="0" err="1"/>
              <a:t>equake</a:t>
            </a:r>
            <a:endParaRPr lang="en-US" dirty="0"/>
          </a:p>
          <a:p>
            <a:pPr lvl="1"/>
            <a:r>
              <a:rPr lang="en-US" dirty="0"/>
              <a:t>4.76 times SPEC2009 </a:t>
            </a:r>
            <a:r>
              <a:rPr lang="en-US" dirty="0" err="1"/>
              <a:t>lbm</a:t>
            </a:r>
            <a:endParaRPr lang="en-US" dirty="0"/>
          </a:p>
          <a:p>
            <a:pPr lvl="1"/>
            <a:r>
              <a:rPr lang="en-US" dirty="0"/>
              <a:t>5.66 times on NPB cg</a:t>
            </a:r>
          </a:p>
          <a:p>
            <a:pPr lvl="1"/>
            <a:r>
              <a:rPr lang="en-US" dirty="0"/>
              <a:t>4.92 times on </a:t>
            </a:r>
            <a:r>
              <a:rPr lang="en-US" dirty="0" err="1"/>
              <a:t>MediaBench</a:t>
            </a:r>
            <a:r>
              <a:rPr lang="en-US" dirty="0"/>
              <a:t> MPEG2 Encoder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3ACD-E4B0-4372-AD3B-1FFE42D6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9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BBE4A0-CABC-455C-9DE5-CBCF7B40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CB1DC-FA53-4B19-BC36-6D6F4AF45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0D26E-042D-4343-A370-19EA0407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6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0276DD-42D4-4FB5-BA6B-C96317D1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0BB8079-EB84-4B88-BEDA-44AA4A3B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DFB3E80-5312-49BE-BA09-10BF9840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729AE5-C559-479B-A468-716FE86E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5767587"/>
            <a:ext cx="3505200" cy="609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Shared memory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9B721E5-3DD4-4DAC-981E-910CABF5B0A4}"/>
              </a:ext>
            </a:extLst>
          </p:cNvPr>
          <p:cNvCxnSpPr>
            <a:cxnSpLocks noChangeShapeType="1"/>
            <a:stCxn id="23" idx="0"/>
            <a:endCxn id="22" idx="4"/>
          </p:cNvCxnSpPr>
          <p:nvPr/>
        </p:nvCxnSpPr>
        <p:spPr bwMode="auto">
          <a:xfrm rot="5400000" flipH="1" flipV="1">
            <a:off x="4686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2C7ADAE-A1CC-40D0-9343-884BB920666D}"/>
              </a:ext>
            </a:extLst>
          </p:cNvPr>
          <p:cNvCxnSpPr>
            <a:cxnSpLocks noChangeShapeType="1"/>
            <a:stCxn id="23" idx="2"/>
          </p:cNvCxnSpPr>
          <p:nvPr/>
        </p:nvCxnSpPr>
        <p:spPr bwMode="auto">
          <a:xfrm rot="5400000">
            <a:off x="4571207" y="4661894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0E1B892-0CDF-402B-A903-7A45302E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9EEDBB3C-15A0-4E91-A0CF-930E1A87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65AD5BB-9875-4D70-B666-46BD9A93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8FA0E2-A5B4-4438-BA36-30BFBC37F6A8}"/>
              </a:ext>
            </a:extLst>
          </p:cNvPr>
          <p:cNvCxnSpPr>
            <a:cxnSpLocks noChangeShapeType="1"/>
            <a:stCxn id="30" idx="0"/>
            <a:endCxn id="29" idx="4"/>
          </p:cNvCxnSpPr>
          <p:nvPr/>
        </p:nvCxnSpPr>
        <p:spPr bwMode="auto">
          <a:xfrm rot="5400000" flipH="1" flipV="1">
            <a:off x="7353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D13C614-B5A7-45E0-9609-D4FBF5E36505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rot="16200000" flipH="1">
            <a:off x="7239794" y="4661893"/>
            <a:ext cx="533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A572686-41C2-4ADA-A445-B253C5771F44}"/>
              </a:ext>
            </a:extLst>
          </p:cNvPr>
          <p:cNvCxnSpPr>
            <a:cxnSpLocks noChangeShapeType="1"/>
            <a:endCxn id="24" idx="0"/>
          </p:cNvCxnSpPr>
          <p:nvPr/>
        </p:nvCxnSpPr>
        <p:spPr bwMode="auto">
          <a:xfrm rot="5400000">
            <a:off x="6015832" y="5501682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テキスト ボックス 48">
            <a:extLst>
              <a:ext uri="{FF2B5EF4-FFF2-40B4-BE49-F238E27FC236}">
                <a16:creationId xmlns:a16="http://schemas.microsoft.com/office/drawing/2014/main" id="{5186310D-12F6-4F06-A833-D161ED39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4113" name="テキスト ボックス 49">
            <a:extLst>
              <a:ext uri="{FF2B5EF4-FFF2-40B4-BE49-F238E27FC236}">
                <a16:creationId xmlns:a16="http://schemas.microsoft.com/office/drawing/2014/main" id="{BE77CD16-F827-419B-881F-BAC4BD59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5181BEF-F3BB-40D2-8343-C010F3AF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29387"/>
            <a:ext cx="6248400" cy="3063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rgbClr val="FFFFFF"/>
                </a:solidFill>
                <a:latin typeface="Calibri" panose="020F0502020204030204" pitchFamily="34" charset="0"/>
              </a:rPr>
              <a:t>Interconnection Network</a:t>
            </a:r>
          </a:p>
        </p:txBody>
      </p:sp>
      <p:sp>
        <p:nvSpPr>
          <p:cNvPr id="4115" name="テキスト ボックス 42">
            <a:extLst>
              <a:ext uri="{FF2B5EF4-FFF2-40B4-BE49-F238E27FC236}">
                <a16:creationId xmlns:a16="http://schemas.microsoft.com/office/drawing/2014/main" id="{A77C3507-A574-4FEA-9E51-725AAA8DF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06" y="2590212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load x;</a:t>
            </a:r>
          </a:p>
        </p:txBody>
      </p:sp>
      <p:graphicFrame>
        <p:nvGraphicFramePr>
          <p:cNvPr id="48" name="表 47">
            <a:extLst>
              <a:ext uri="{FF2B5EF4-FFF2-40B4-BE49-F238E27FC236}">
                <a16:creationId xmlns:a16="http://schemas.microsoft.com/office/drawing/2014/main" id="{90196737-1598-43CB-8FA2-7FA55A29FCA8}"/>
              </a:ext>
            </a:extLst>
          </p:cNvPr>
          <p:cNvGraphicFramePr>
            <a:graphicFrameLocks noGrp="1"/>
          </p:cNvGraphicFramePr>
          <p:nvPr/>
        </p:nvGraphicFramePr>
        <p:xfrm>
          <a:off x="2473326" y="3013275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8043937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7987878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22893857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331764678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81832"/>
                  </a:ext>
                </a:extLst>
              </a:tr>
            </a:tbl>
          </a:graphicData>
        </a:graphic>
      </p:graphicFrame>
      <p:sp>
        <p:nvSpPr>
          <p:cNvPr id="4128" name="テキスト ボックス 53">
            <a:extLst>
              <a:ext uri="{FF2B5EF4-FFF2-40B4-BE49-F238E27FC236}">
                <a16:creationId xmlns:a16="http://schemas.microsoft.com/office/drawing/2014/main" id="{D55CCF53-76D3-4C64-8C62-D63DD029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2455053"/>
            <a:ext cx="80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load x;</a:t>
            </a:r>
          </a:p>
        </p:txBody>
      </p:sp>
      <p:graphicFrame>
        <p:nvGraphicFramePr>
          <p:cNvPr id="55" name="表 54">
            <a:extLst>
              <a:ext uri="{FF2B5EF4-FFF2-40B4-BE49-F238E27FC236}">
                <a16:creationId xmlns:a16="http://schemas.microsoft.com/office/drawing/2014/main" id="{320D423B-972F-4146-B96D-59351A65B96A}"/>
              </a:ext>
            </a:extLst>
          </p:cNvPr>
          <p:cNvGraphicFramePr>
            <a:graphicFrameLocks noGrp="1"/>
          </p:cNvGraphicFramePr>
          <p:nvPr/>
        </p:nvGraphicFramePr>
        <p:xfrm>
          <a:off x="8756650" y="2865013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1463949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3669480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31417065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999294692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84544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C19222FE-C0D5-4C8C-ADC9-C5C6CD41269A}"/>
              </a:ext>
            </a:extLst>
          </p:cNvPr>
          <p:cNvGraphicFramePr>
            <a:graphicFrameLocks noGrp="1"/>
          </p:cNvGraphicFramePr>
          <p:nvPr/>
        </p:nvGraphicFramePr>
        <p:xfrm>
          <a:off x="8526463" y="5927237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245099205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01262007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7065048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157563825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6694"/>
                  </a:ext>
                </a:extLst>
              </a:tr>
            </a:tbl>
          </a:graphicData>
        </a:graphic>
      </p:graphicFrame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09E1FA74-5972-4ECD-B32B-FA2FC2D31A71}"/>
              </a:ext>
            </a:extLst>
          </p:cNvPr>
          <p:cNvSpPr/>
          <p:nvPr/>
        </p:nvSpPr>
        <p:spPr>
          <a:xfrm>
            <a:off x="3962400" y="5615187"/>
            <a:ext cx="6172200" cy="923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14" name="テキスト ボックス 44">
            <a:extLst>
              <a:ext uri="{FF2B5EF4-FFF2-40B4-BE49-F238E27FC236}">
                <a16:creationId xmlns:a16="http://schemas.microsoft.com/office/drawing/2014/main" id="{B9C03FE8-FA0F-4AED-9BBE-8206CDEE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6" y="3275145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8A43A7C-58B1-4D18-BB09-44B4037C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186" y="6197091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6" name="テキスト ボックス 44">
            <a:extLst>
              <a:ext uri="{FF2B5EF4-FFF2-40B4-BE49-F238E27FC236}">
                <a16:creationId xmlns:a16="http://schemas.microsoft.com/office/drawing/2014/main" id="{232FE6CC-2ED1-495B-95E7-DAD57AA8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374" y="3151446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696E0-F12E-4BFC-96B1-741F389886B7}"/>
              </a:ext>
            </a:extLst>
          </p:cNvPr>
          <p:cNvSpPr txBox="1"/>
          <p:nvPr/>
        </p:nvSpPr>
        <p:spPr>
          <a:xfrm>
            <a:off x="10157882" y="286501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PE1 Cache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D09559-9A87-4654-AFDB-39E8D2857E41}"/>
              </a:ext>
            </a:extLst>
          </p:cNvPr>
          <p:cNvSpPr txBox="1"/>
          <p:nvPr/>
        </p:nvSpPr>
        <p:spPr>
          <a:xfrm>
            <a:off x="1128841" y="298040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PE0 Cache</a:t>
            </a:r>
          </a:p>
        </p:txBody>
      </p:sp>
      <p:cxnSp>
        <p:nvCxnSpPr>
          <p:cNvPr id="36" name="直線矢印コネクタ 43">
            <a:extLst>
              <a:ext uri="{FF2B5EF4-FFF2-40B4-BE49-F238E27FC236}">
                <a16:creationId xmlns:a16="http://schemas.microsoft.com/office/drawing/2014/main" id="{CF781492-C0C3-4694-9AF9-257AB35587C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947380" y="3470476"/>
            <a:ext cx="5579083" cy="241980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線矢印コネクタ 43">
            <a:extLst>
              <a:ext uri="{FF2B5EF4-FFF2-40B4-BE49-F238E27FC236}">
                <a16:creationId xmlns:a16="http://schemas.microsoft.com/office/drawing/2014/main" id="{8AAC31D0-817A-4EE5-B8FF-D3BCAD523F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87568" y="3557787"/>
            <a:ext cx="227832" cy="233249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9378D0-AAAC-4C03-9337-CC8597B1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Cache Coherency?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43628-9BA7-4319-BDAB-43E08DF0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40460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10276DD-42D4-4FB5-BA6B-C96317D19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0BB8079-EB84-4B88-BEDA-44AA4A3B7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DFB3E80-5312-49BE-BA09-10BF9840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2729AE5-C559-479B-A468-716FE86E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25" y="5767587"/>
            <a:ext cx="3505200" cy="609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Shared memory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9B721E5-3DD4-4DAC-981E-910CABF5B0A4}"/>
              </a:ext>
            </a:extLst>
          </p:cNvPr>
          <p:cNvCxnSpPr>
            <a:cxnSpLocks noChangeShapeType="1"/>
            <a:stCxn id="23" idx="0"/>
            <a:endCxn id="22" idx="4"/>
          </p:cNvCxnSpPr>
          <p:nvPr/>
        </p:nvCxnSpPr>
        <p:spPr bwMode="auto">
          <a:xfrm rot="5400000" flipH="1" flipV="1">
            <a:off x="4686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2C7ADAE-A1CC-40D0-9343-884BB920666D}"/>
              </a:ext>
            </a:extLst>
          </p:cNvPr>
          <p:cNvCxnSpPr>
            <a:cxnSpLocks noChangeShapeType="1"/>
            <a:stCxn id="23" idx="2"/>
          </p:cNvCxnSpPr>
          <p:nvPr/>
        </p:nvCxnSpPr>
        <p:spPr bwMode="auto">
          <a:xfrm rot="5400000">
            <a:off x="4571207" y="4661894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0E1B892-0CDF-402B-A903-7A45302E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67187"/>
            <a:ext cx="1600200" cy="1981200"/>
          </a:xfrm>
          <a:prstGeom prst="rect">
            <a:avLst/>
          </a:prstGeom>
          <a:solidFill>
            <a:srgbClr val="EBF1D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円/楕円 28">
            <a:extLst>
              <a:ext uri="{FF2B5EF4-FFF2-40B4-BE49-F238E27FC236}">
                <a16:creationId xmlns:a16="http://schemas.microsoft.com/office/drawing/2014/main" id="{9EEDBB3C-15A0-4E91-A0CF-930E1A87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719587"/>
            <a:ext cx="1143000" cy="9144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CPU</a:t>
            </a:r>
            <a:endParaRPr lang="ja-JP" altLang="en-US" sz="1800">
              <a:solidFill>
                <a:srgbClr val="FFFFFF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65AD5BB-9875-4D70-B666-46BD9A93B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38787"/>
            <a:ext cx="11430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FFFF"/>
                </a:solidFill>
              </a:rPr>
              <a:t>cache</a:t>
            </a:r>
            <a:endParaRPr lang="ja-JP" altLang="en-US" sz="1800">
              <a:solidFill>
                <a:srgbClr val="FFFFFF"/>
              </a:solidFill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8FA0E2-A5B4-4438-BA36-30BFBC37F6A8}"/>
              </a:ext>
            </a:extLst>
          </p:cNvPr>
          <p:cNvCxnSpPr>
            <a:cxnSpLocks noChangeShapeType="1"/>
            <a:stCxn id="30" idx="0"/>
            <a:endCxn id="29" idx="4"/>
          </p:cNvCxnSpPr>
          <p:nvPr/>
        </p:nvCxnSpPr>
        <p:spPr bwMode="auto">
          <a:xfrm rot="5400000" flipH="1" flipV="1">
            <a:off x="7353301" y="3786388"/>
            <a:ext cx="3048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4D13C614-B5A7-45E0-9609-D4FBF5E36505}"/>
              </a:ext>
            </a:extLst>
          </p:cNvPr>
          <p:cNvCxnSpPr>
            <a:cxnSpLocks noChangeShapeType="1"/>
            <a:stCxn id="30" idx="2"/>
          </p:cNvCxnSpPr>
          <p:nvPr/>
        </p:nvCxnSpPr>
        <p:spPr bwMode="auto">
          <a:xfrm rot="16200000" flipH="1">
            <a:off x="7239794" y="4661893"/>
            <a:ext cx="533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A572686-41C2-4ADA-A445-B253C5771F44}"/>
              </a:ext>
            </a:extLst>
          </p:cNvPr>
          <p:cNvCxnSpPr>
            <a:cxnSpLocks noChangeShapeType="1"/>
            <a:endCxn id="24" idx="0"/>
          </p:cNvCxnSpPr>
          <p:nvPr/>
        </p:nvCxnSpPr>
        <p:spPr bwMode="auto">
          <a:xfrm rot="5400000">
            <a:off x="6015832" y="5501682"/>
            <a:ext cx="5334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2" name="テキスト ボックス 48">
            <a:extLst>
              <a:ext uri="{FF2B5EF4-FFF2-40B4-BE49-F238E27FC236}">
                <a16:creationId xmlns:a16="http://schemas.microsoft.com/office/drawing/2014/main" id="{5186310D-12F6-4F06-A833-D161ED39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4113" name="テキスト ボックス 49">
            <a:extLst>
              <a:ext uri="{FF2B5EF4-FFF2-40B4-BE49-F238E27FC236}">
                <a16:creationId xmlns:a16="http://schemas.microsoft.com/office/drawing/2014/main" id="{BE77CD16-F827-419B-881F-BAC4BD59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2186187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5181BEF-F3BB-40D2-8343-C010F3AF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29387"/>
            <a:ext cx="6248400" cy="3063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dirty="0">
                <a:solidFill>
                  <a:srgbClr val="FFFFFF"/>
                </a:solidFill>
                <a:latin typeface="Calibri" panose="020F0502020204030204" pitchFamily="34" charset="0"/>
              </a:rPr>
              <a:t>Interconnection Network</a:t>
            </a:r>
          </a:p>
        </p:txBody>
      </p:sp>
      <p:graphicFrame>
        <p:nvGraphicFramePr>
          <p:cNvPr id="48" name="表 47">
            <a:extLst>
              <a:ext uri="{FF2B5EF4-FFF2-40B4-BE49-F238E27FC236}">
                <a16:creationId xmlns:a16="http://schemas.microsoft.com/office/drawing/2014/main" id="{90196737-1598-43CB-8FA2-7FA55A29FCA8}"/>
              </a:ext>
            </a:extLst>
          </p:cNvPr>
          <p:cNvGraphicFramePr>
            <a:graphicFrameLocks noGrp="1"/>
          </p:cNvGraphicFramePr>
          <p:nvPr/>
        </p:nvGraphicFramePr>
        <p:xfrm>
          <a:off x="2473326" y="3013275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80439370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7987878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1228938572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331764678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81832"/>
                  </a:ext>
                </a:extLst>
              </a:tr>
            </a:tbl>
          </a:graphicData>
        </a:graphic>
      </p:graphicFrame>
      <p:graphicFrame>
        <p:nvGraphicFramePr>
          <p:cNvPr id="55" name="表 54">
            <a:extLst>
              <a:ext uri="{FF2B5EF4-FFF2-40B4-BE49-F238E27FC236}">
                <a16:creationId xmlns:a16="http://schemas.microsoft.com/office/drawing/2014/main" id="{320D423B-972F-4146-B96D-59351A65B96A}"/>
              </a:ext>
            </a:extLst>
          </p:cNvPr>
          <p:cNvGraphicFramePr>
            <a:graphicFrameLocks noGrp="1"/>
          </p:cNvGraphicFramePr>
          <p:nvPr/>
        </p:nvGraphicFramePr>
        <p:xfrm>
          <a:off x="8756650" y="2865013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341463949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3669480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731417065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999294692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84544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C19222FE-C0D5-4C8C-ADC9-C5C6CD41269A}"/>
              </a:ext>
            </a:extLst>
          </p:cNvPr>
          <p:cNvGraphicFramePr>
            <a:graphicFrameLocks noGrp="1"/>
          </p:cNvGraphicFramePr>
          <p:nvPr/>
        </p:nvGraphicFramePr>
        <p:xfrm>
          <a:off x="8526463" y="5927237"/>
          <a:ext cx="1260475" cy="304800"/>
        </p:xfrm>
        <a:graphic>
          <a:graphicData uri="http://schemas.openxmlformats.org/drawingml/2006/table">
            <a:tbl>
              <a:tblPr/>
              <a:tblGrid>
                <a:gridCol w="341313">
                  <a:extLst>
                    <a:ext uri="{9D8B030D-6E8A-4147-A177-3AD203B41FA5}">
                      <a16:colId xmlns:a16="http://schemas.microsoft.com/office/drawing/2014/main" val="2450992055"/>
                    </a:ext>
                  </a:extLst>
                </a:gridCol>
                <a:gridCol w="300037">
                  <a:extLst>
                    <a:ext uri="{9D8B030D-6E8A-4147-A177-3AD203B41FA5}">
                      <a16:colId xmlns:a16="http://schemas.microsoft.com/office/drawing/2014/main" val="101262007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670650484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1575638253"/>
                    </a:ext>
                  </a:extLst>
                </a:gridCol>
              </a:tblGrid>
              <a:tr h="15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-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86694"/>
                  </a:ext>
                </a:extLst>
              </a:tr>
            </a:tbl>
          </a:graphicData>
        </a:graphic>
      </p:graphicFrame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09E1FA74-5972-4ECD-B32B-FA2FC2D31A71}"/>
              </a:ext>
            </a:extLst>
          </p:cNvPr>
          <p:cNvSpPr/>
          <p:nvPr/>
        </p:nvSpPr>
        <p:spPr>
          <a:xfrm>
            <a:off x="3962400" y="5615187"/>
            <a:ext cx="6172200" cy="923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214" name="テキスト ボックス 44">
            <a:extLst>
              <a:ext uri="{FF2B5EF4-FFF2-40B4-BE49-F238E27FC236}">
                <a16:creationId xmlns:a16="http://schemas.microsoft.com/office/drawing/2014/main" id="{B9C03FE8-FA0F-4AED-9BBE-8206CDEE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326" y="3275145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8A43A7C-58B1-4D18-BB09-44B4037C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186" y="6197091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6" name="テキスト ボックス 44">
            <a:extLst>
              <a:ext uri="{FF2B5EF4-FFF2-40B4-BE49-F238E27FC236}">
                <a16:creationId xmlns:a16="http://schemas.microsoft.com/office/drawing/2014/main" id="{232FE6CC-2ED1-495B-95E7-DAD57AA8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374" y="3151446"/>
            <a:ext cx="2840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696E0-F12E-4BFC-96B1-741F389886B7}"/>
              </a:ext>
            </a:extLst>
          </p:cNvPr>
          <p:cNvSpPr txBox="1"/>
          <p:nvPr/>
        </p:nvSpPr>
        <p:spPr>
          <a:xfrm>
            <a:off x="10157882" y="286501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PE1 Cache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AD09559-9A87-4654-AFDB-39E8D2857E41}"/>
              </a:ext>
            </a:extLst>
          </p:cNvPr>
          <p:cNvSpPr txBox="1"/>
          <p:nvPr/>
        </p:nvSpPr>
        <p:spPr>
          <a:xfrm>
            <a:off x="1128841" y="298040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PE0 Cache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378D0-AAAC-4C03-9337-CC8597B1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Cache Coherency?</a:t>
            </a:r>
          </a:p>
        </p:txBody>
      </p:sp>
      <p:sp>
        <p:nvSpPr>
          <p:cNvPr id="32" name="テキスト ボックス 42">
            <a:extLst>
              <a:ext uri="{FF2B5EF4-FFF2-40B4-BE49-F238E27FC236}">
                <a16:creationId xmlns:a16="http://schemas.microsoft.com/office/drawing/2014/main" id="{000FC415-89CF-4762-9746-3566A9F4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06" y="2590212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 = 2;</a:t>
            </a:r>
          </a:p>
        </p:txBody>
      </p:sp>
      <p:cxnSp>
        <p:nvCxnSpPr>
          <p:cNvPr id="33" name="直線矢印コネクタ 43">
            <a:extLst>
              <a:ext uri="{FF2B5EF4-FFF2-40B4-BE49-F238E27FC236}">
                <a16:creationId xmlns:a16="http://schemas.microsoft.com/office/drawing/2014/main" id="{27E35149-497F-4DE5-AC3E-18849491C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3504" y="3633987"/>
            <a:ext cx="5473521" cy="2133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8DEACB4-AC5E-4281-8A73-D4EFB5932778}"/>
              </a:ext>
            </a:extLst>
          </p:cNvPr>
          <p:cNvSpPr/>
          <p:nvPr/>
        </p:nvSpPr>
        <p:spPr>
          <a:xfrm>
            <a:off x="2987899" y="3528811"/>
            <a:ext cx="6125913" cy="920874"/>
          </a:xfrm>
          <a:custGeom>
            <a:avLst/>
            <a:gdLst>
              <a:gd name="connsiteX0" fmla="*/ 0 w 6125913"/>
              <a:gd name="connsiteY0" fmla="*/ 0 h 1578952"/>
              <a:gd name="connsiteX1" fmla="*/ 3232597 w 6125913"/>
              <a:gd name="connsiteY1" fmla="*/ 1558344 h 1578952"/>
              <a:gd name="connsiteX2" fmla="*/ 5885645 w 6125913"/>
              <a:gd name="connsiteY2" fmla="*/ 837127 h 1578952"/>
              <a:gd name="connsiteX3" fmla="*/ 5988676 w 6125913"/>
              <a:gd name="connsiteY3" fmla="*/ 25758 h 157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913" h="1578952">
                <a:moveTo>
                  <a:pt x="0" y="0"/>
                </a:moveTo>
                <a:cubicBezTo>
                  <a:pt x="1125828" y="709411"/>
                  <a:pt x="2251656" y="1418823"/>
                  <a:pt x="3232597" y="1558344"/>
                </a:cubicBezTo>
                <a:cubicBezTo>
                  <a:pt x="4213538" y="1697865"/>
                  <a:pt x="5426299" y="1092558"/>
                  <a:pt x="5885645" y="837127"/>
                </a:cubicBezTo>
                <a:cubicBezTo>
                  <a:pt x="6344991" y="581696"/>
                  <a:pt x="6007994" y="120203"/>
                  <a:pt x="5988676" y="25758"/>
                </a:cubicBezTo>
              </a:path>
            </a:pathLst>
          </a:custGeom>
          <a:noFill/>
          <a:ln w="28575"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テキスト ボックス 53">
            <a:extLst>
              <a:ext uri="{FF2B5EF4-FFF2-40B4-BE49-F238E27FC236}">
                <a16:creationId xmlns:a16="http://schemas.microsoft.com/office/drawing/2014/main" id="{2B04DC13-2E33-453E-ADC6-A3C65DFF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0724" y="3680268"/>
            <a:ext cx="1603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x is now invalid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0DBF-AC5D-4D9A-A5A2-AA2BCDEA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383667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Why Compiler Controlled Cache Coherency?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" y="1825625"/>
            <a:ext cx="11689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/>
              <a:t>Current many-cores CPU (Xeon Phi, </a:t>
            </a:r>
            <a:r>
              <a:rPr lang="en-ID" dirty="0" err="1"/>
              <a:t>TilePro</a:t>
            </a:r>
            <a:r>
              <a:rPr lang="en-ID" dirty="0"/>
              <a:t> 64, etc) uses hardware cache coherency mechanism.</a:t>
            </a:r>
          </a:p>
          <a:p>
            <a:r>
              <a:rPr lang="en-ID" dirty="0"/>
              <a:t>Hardware cache coherency for many-cores (hundreds to thousand cores) :</a:t>
            </a:r>
          </a:p>
          <a:p>
            <a:pPr lvl="1"/>
            <a:r>
              <a:rPr lang="en-ID" dirty="0"/>
              <a:t>Hardware will be complex &amp; occupy large area in silicon</a:t>
            </a:r>
          </a:p>
          <a:p>
            <a:pPr lvl="1"/>
            <a:r>
              <a:rPr lang="en-ID" dirty="0"/>
              <a:t>Huge power consumption</a:t>
            </a:r>
          </a:p>
          <a:p>
            <a:pPr lvl="1"/>
            <a:r>
              <a:rPr lang="en-ID" dirty="0"/>
              <a:t>Design takes long time &amp; larger cost</a:t>
            </a:r>
          </a:p>
          <a:p>
            <a:r>
              <a:rPr lang="en-ID" dirty="0"/>
              <a:t>Software based coherency:</a:t>
            </a:r>
          </a:p>
          <a:p>
            <a:pPr lvl="1"/>
            <a:r>
              <a:rPr lang="en-ID" dirty="0"/>
              <a:t>Small hardware, low power &amp; scalable</a:t>
            </a:r>
          </a:p>
          <a:p>
            <a:pPr lvl="1"/>
            <a:r>
              <a:rPr lang="en-ID" dirty="0"/>
              <a:t>No efficient software coherence control method has been proposed.</a:t>
            </a:r>
          </a:p>
          <a:p>
            <a:endParaRPr lang="en-ID" dirty="0"/>
          </a:p>
          <a:p>
            <a:pPr lvl="1"/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9955A-75D7-450A-9597-87C5E1CB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79612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Software Coherence Method on OSCAR Parallelizing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5427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Coarse grain task parallelization with </a:t>
            </a:r>
            <a:r>
              <a:rPr lang="en-US" dirty="0">
                <a:solidFill>
                  <a:srgbClr val="FF0000"/>
                </a:solidFill>
              </a:rPr>
              <a:t>earliest condition analysis </a:t>
            </a:r>
            <a:r>
              <a:rPr lang="en-US" dirty="0"/>
              <a:t>(control and data dependency analysis). </a:t>
            </a:r>
          </a:p>
          <a:p>
            <a:r>
              <a:rPr lang="en-US" dirty="0"/>
              <a:t>OSCAR compiler automatically controls coherence using following simple program restructuring methods:</a:t>
            </a:r>
          </a:p>
          <a:p>
            <a:pPr lvl="1"/>
            <a:r>
              <a:rPr lang="en-US" dirty="0"/>
              <a:t>To cope with stale data problems:</a:t>
            </a:r>
          </a:p>
          <a:p>
            <a:pPr lvl="2"/>
            <a:r>
              <a:rPr lang="en-US" b="1" dirty="0"/>
              <a:t>Data synchronization by compilers</a:t>
            </a:r>
          </a:p>
          <a:p>
            <a:pPr lvl="1"/>
            <a:r>
              <a:rPr lang="en-US" dirty="0"/>
              <a:t> To cope with false sharing problem:</a:t>
            </a:r>
          </a:p>
          <a:p>
            <a:pPr lvl="2"/>
            <a:r>
              <a:rPr lang="en-US" b="1" dirty="0"/>
              <a:t>Data Alignment</a:t>
            </a:r>
          </a:p>
          <a:p>
            <a:pPr lvl="2"/>
            <a:r>
              <a:rPr lang="en-US" b="1" dirty="0"/>
              <a:t>Array Padding</a:t>
            </a:r>
          </a:p>
          <a:p>
            <a:pPr lvl="2"/>
            <a:r>
              <a:rPr lang="en-US" b="1" dirty="0"/>
              <a:t>Non-cacheable Buffer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C06F51-AE45-4E0C-9FBB-7E20C2EA698F}"/>
              </a:ext>
            </a:extLst>
          </p:cNvPr>
          <p:cNvSpPr txBox="1"/>
          <p:nvPr/>
        </p:nvSpPr>
        <p:spPr>
          <a:xfrm>
            <a:off x="6473195" y="6038872"/>
            <a:ext cx="549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MTG generated by </a:t>
            </a:r>
            <a:r>
              <a:rPr lang="en-US" dirty="0">
                <a:solidFill>
                  <a:srgbClr val="FF0000"/>
                </a:solidFill>
              </a:rPr>
              <a:t>earliest executable condition analysis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F1F137-BF43-408F-8293-E6849470C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78" y="1560747"/>
            <a:ext cx="3393726" cy="4881093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AD6044F-7999-4E21-9584-8D89FE13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52819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D269-37BA-4CCB-80AC-61D18BB4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Renesas RP2 Embedded Multicore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AC457A-4584-4989-BA78-E18700F0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8298" y="2207077"/>
            <a:ext cx="6946006" cy="4298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05A00-857C-4F6A-83BE-9B32FA056C4E}"/>
              </a:ext>
            </a:extLst>
          </p:cNvPr>
          <p:cNvSpPr txBox="1"/>
          <p:nvPr/>
        </p:nvSpPr>
        <p:spPr>
          <a:xfrm>
            <a:off x="2229118" y="1350201"/>
            <a:ext cx="758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clusters of 4 cores hardware cache coherent control SMP, </a:t>
            </a:r>
          </a:p>
          <a:p>
            <a:r>
              <a:rPr lang="en-US" sz="2400" dirty="0"/>
              <a:t>No coherence support for more than 5 cores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34DC66F-52F7-441D-9145-2ABEAB73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420395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Non Coherent Cache Architecture</a:t>
            </a:r>
            <a:endParaRPr lang="en-ID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B0CDB19-13B1-4227-9F05-3AE39D1CDAED}"/>
              </a:ext>
            </a:extLst>
          </p:cNvPr>
          <p:cNvGrpSpPr/>
          <p:nvPr/>
        </p:nvGrpSpPr>
        <p:grpSpPr>
          <a:xfrm>
            <a:off x="1627257" y="1690688"/>
            <a:ext cx="8937485" cy="4233594"/>
            <a:chOff x="838200" y="1382571"/>
            <a:chExt cx="9032875" cy="4256088"/>
          </a:xfrm>
        </p:grpSpPr>
        <p:sp>
          <p:nvSpPr>
            <p:cNvPr id="6" name="正方形/長方形 5"/>
            <p:cNvSpPr/>
            <p:nvPr/>
          </p:nvSpPr>
          <p:spPr>
            <a:xfrm>
              <a:off x="5562600" y="5029059"/>
              <a:ext cx="35052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Shared Memory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8458200" y="2285859"/>
              <a:ext cx="12954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ja-JP" altLang="en-US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8686800" y="2438259"/>
              <a:ext cx="873125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solidFill>
                    <a:schemeClr val="tx1"/>
                  </a:solidFill>
                </a:rPr>
                <a:t>CPU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8686800" y="3352659"/>
              <a:ext cx="873125" cy="612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Local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Cache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10" name="直線コネクタ 9"/>
            <p:cNvCxnSpPr>
              <a:stCxn id="9" idx="0"/>
              <a:endCxn id="8" idx="4"/>
            </p:cNvCxnSpPr>
            <p:nvPr/>
          </p:nvCxnSpPr>
          <p:spPr>
            <a:xfrm rot="5400000" flipH="1" flipV="1">
              <a:off x="9008269" y="3237565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>
              <a:spLocks noChangeArrowheads="1"/>
            </p:cNvSpPr>
            <p:nvPr/>
          </p:nvSpPr>
          <p:spPr bwMode="auto">
            <a:xfrm>
              <a:off x="7543800" y="3581259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/>
                <a:t>…</a:t>
              </a:r>
              <a:endParaRPr lang="ja-JP" altLang="en-US"/>
            </a:p>
          </p:txBody>
        </p:sp>
        <p:cxnSp>
          <p:nvCxnSpPr>
            <p:cNvPr id="12" name="直線コネクタ 11"/>
            <p:cNvCxnSpPr>
              <a:stCxn id="9" idx="2"/>
            </p:cNvCxnSpPr>
            <p:nvPr/>
          </p:nvCxnSpPr>
          <p:spPr>
            <a:xfrm rot="16200000" flipH="1">
              <a:off x="8890794" y="4198003"/>
              <a:ext cx="46513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/>
            </p:cNvCxnSpPr>
            <p:nvPr/>
          </p:nvCxnSpPr>
          <p:spPr>
            <a:xfrm rot="5400000">
              <a:off x="7166769" y="4882215"/>
              <a:ext cx="295275" cy="158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>
              <a:spLocks noChangeArrowheads="1"/>
            </p:cNvSpPr>
            <p:nvPr/>
          </p:nvSpPr>
          <p:spPr bwMode="auto">
            <a:xfrm>
              <a:off x="4648200" y="1839771"/>
              <a:ext cx="6206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PE0</a:t>
              </a:r>
              <a:endParaRPr lang="ja-JP" altLang="en-US" sz="1400"/>
            </a:p>
          </p:txBody>
        </p:sp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6137275" y="1839771"/>
              <a:ext cx="6206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PE1</a:t>
              </a:r>
              <a:endParaRPr lang="ja-JP" altLang="en-US" sz="1400"/>
            </a:p>
          </p:txBody>
        </p:sp>
        <p:sp>
          <p:nvSpPr>
            <p:cNvPr id="16" name="テキスト ボックス 15"/>
            <p:cNvSpPr txBox="1">
              <a:spLocks noChangeArrowheads="1"/>
            </p:cNvSpPr>
            <p:nvPr/>
          </p:nvSpPr>
          <p:spPr bwMode="auto">
            <a:xfrm>
              <a:off x="8834438" y="1839771"/>
              <a:ext cx="6206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PEn</a:t>
              </a:r>
              <a:endParaRPr lang="ja-JP" altLang="en-US" sz="140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191000" y="4428984"/>
              <a:ext cx="5680075" cy="3063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Interconnection Network</a:t>
              </a:r>
            </a:p>
          </p:txBody>
        </p:sp>
        <p:pic>
          <p:nvPicPr>
            <p:cNvPr id="18" name="tabl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150" y="2144571"/>
              <a:ext cx="2635250" cy="1219200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>
              <a:spLocks noChangeArrowheads="1"/>
            </p:cNvSpPr>
            <p:nvPr/>
          </p:nvSpPr>
          <p:spPr bwMode="auto">
            <a:xfrm>
              <a:off x="979280" y="1763571"/>
              <a:ext cx="3385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V</a:t>
              </a:r>
              <a:endParaRPr lang="ja-JP" altLang="en-US" sz="1400"/>
            </a:p>
          </p:txBody>
        </p:sp>
        <p:sp>
          <p:nvSpPr>
            <p:cNvPr id="20" name="テキスト ボックス 19"/>
            <p:cNvSpPr txBox="1">
              <a:spLocks noChangeArrowheads="1"/>
            </p:cNvSpPr>
            <p:nvPr/>
          </p:nvSpPr>
          <p:spPr bwMode="auto">
            <a:xfrm>
              <a:off x="1981200" y="1763571"/>
              <a:ext cx="5052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tag</a:t>
              </a:r>
              <a:endParaRPr lang="ja-JP" altLang="en-US" sz="1400"/>
            </a:p>
          </p:txBody>
        </p:sp>
        <p:sp>
          <p:nvSpPr>
            <p:cNvPr id="21" name="テキスト ボックス 20"/>
            <p:cNvSpPr txBox="1">
              <a:spLocks noChangeArrowheads="1"/>
            </p:cNvSpPr>
            <p:nvPr/>
          </p:nvSpPr>
          <p:spPr bwMode="auto">
            <a:xfrm>
              <a:off x="2743200" y="1763571"/>
              <a:ext cx="633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data</a:t>
              </a:r>
              <a:endParaRPr lang="ja-JP" altLang="en-US" sz="1400"/>
            </a:p>
          </p:txBody>
        </p:sp>
        <p:sp>
          <p:nvSpPr>
            <p:cNvPr id="22" name="テキスト ボックス 21"/>
            <p:cNvSpPr txBox="1">
              <a:spLocks noChangeArrowheads="1"/>
            </p:cNvSpPr>
            <p:nvPr/>
          </p:nvSpPr>
          <p:spPr bwMode="auto">
            <a:xfrm>
              <a:off x="1489598" y="1763571"/>
              <a:ext cx="3513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D</a:t>
              </a:r>
              <a:endParaRPr lang="ja-JP" altLang="en-US" sz="140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791200" y="2285859"/>
              <a:ext cx="12954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ja-JP" altLang="en-US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019800" y="2438259"/>
              <a:ext cx="873125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CPU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6019800" y="3352659"/>
              <a:ext cx="873125" cy="612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Local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Cache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26" name="直線コネクタ 25"/>
            <p:cNvCxnSpPr>
              <a:stCxn id="25" idx="0"/>
              <a:endCxn id="24" idx="4"/>
            </p:cNvCxnSpPr>
            <p:nvPr/>
          </p:nvCxnSpPr>
          <p:spPr>
            <a:xfrm rot="5400000" flipH="1" flipV="1">
              <a:off x="6341269" y="3237565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25" idx="2"/>
            </p:cNvCxnSpPr>
            <p:nvPr/>
          </p:nvCxnSpPr>
          <p:spPr>
            <a:xfrm rot="16200000" flipH="1">
              <a:off x="6223794" y="4198003"/>
              <a:ext cx="46513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4267200" y="2285859"/>
              <a:ext cx="12954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ja-JP" altLang="en-US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495800" y="2438259"/>
              <a:ext cx="873125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CPU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495800" y="3352659"/>
              <a:ext cx="873125" cy="612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Local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chemeClr val="tx1"/>
                  </a:solidFill>
                </a:rPr>
                <a:t>Cache</a:t>
              </a:r>
              <a:endParaRPr lang="ja-JP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31" name="直線コネクタ 30"/>
            <p:cNvCxnSpPr>
              <a:stCxn id="30" idx="0"/>
              <a:endCxn id="29" idx="4"/>
            </p:cNvCxnSpPr>
            <p:nvPr/>
          </p:nvCxnSpPr>
          <p:spPr>
            <a:xfrm rot="5400000" flipH="1" flipV="1">
              <a:off x="4817269" y="3237565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2"/>
            </p:cNvCxnSpPr>
            <p:nvPr/>
          </p:nvCxnSpPr>
          <p:spPr>
            <a:xfrm rot="16200000" flipH="1">
              <a:off x="4699794" y="4198003"/>
              <a:ext cx="465137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cxnSpLocks/>
            </p:cNvCxnSpPr>
            <p:nvPr/>
          </p:nvCxnSpPr>
          <p:spPr>
            <a:xfrm rot="16200000" flipH="1">
              <a:off x="3314700" y="2171559"/>
              <a:ext cx="160020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/>
            </p:cNvCxnSpPr>
            <p:nvPr/>
          </p:nvCxnSpPr>
          <p:spPr>
            <a:xfrm rot="5400000">
              <a:off x="3510756" y="4188478"/>
              <a:ext cx="1208087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838200" y="1763571"/>
              <a:ext cx="2895600" cy="3409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ja-JP" altLang="en-US" sz="14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テキスト ボックス 35"/>
            <p:cNvSpPr txBox="1">
              <a:spLocks noChangeArrowheads="1"/>
            </p:cNvSpPr>
            <p:nvPr/>
          </p:nvSpPr>
          <p:spPr bwMode="auto">
            <a:xfrm>
              <a:off x="1608138" y="1382571"/>
              <a:ext cx="14670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Local Cache</a:t>
              </a:r>
              <a:endParaRPr lang="ja-JP" altLang="en-US" sz="1400"/>
            </a:p>
          </p:txBody>
        </p:sp>
        <p:sp>
          <p:nvSpPr>
            <p:cNvPr id="37" name="テキスト ボックス 36"/>
            <p:cNvSpPr txBox="1">
              <a:spLocks noChangeArrowheads="1"/>
            </p:cNvSpPr>
            <p:nvPr/>
          </p:nvSpPr>
          <p:spPr bwMode="auto">
            <a:xfrm>
              <a:off x="990600" y="3363771"/>
              <a:ext cx="124046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V: valid bit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/>
                <a:t>D: dirty bit</a:t>
              </a:r>
              <a:endParaRPr lang="ja-JP" altLang="en-US" sz="1400"/>
            </a:p>
          </p:txBody>
        </p:sp>
        <p:sp>
          <p:nvSpPr>
            <p:cNvPr id="38" name="テキスト ボックス 37"/>
            <p:cNvSpPr txBox="1">
              <a:spLocks noChangeArrowheads="1"/>
            </p:cNvSpPr>
            <p:nvPr/>
          </p:nvSpPr>
          <p:spPr bwMode="auto">
            <a:xfrm>
              <a:off x="879474" y="4020996"/>
              <a:ext cx="3082925" cy="114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i="1" dirty="0"/>
                <a:t>local cache control instructions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200" i="1" dirty="0"/>
                <a:t>from the owner CPU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200" dirty="0"/>
                <a:t>self-invalidate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200" dirty="0"/>
                <a:t>Writeback</a:t>
              </a:r>
            </a:p>
            <a:p>
              <a:pPr marL="285750" indent="-285750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ja-JP" sz="1200" dirty="0"/>
                <a:t>flush</a:t>
              </a:r>
            </a:p>
          </p:txBody>
        </p:sp>
      </p:grp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9674EDA3-B4E6-4B5B-94AB-C3A7130C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253525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Problem in Non-coherent Architecture (1):</a:t>
            </a:r>
            <a:br>
              <a:rPr lang="en-ID" dirty="0"/>
            </a:br>
            <a:r>
              <a:rPr lang="en-ID" dirty="0"/>
              <a:t>Stale Data</a:t>
            </a:r>
          </a:p>
        </p:txBody>
      </p:sp>
      <p:cxnSp>
        <p:nvCxnSpPr>
          <p:cNvPr id="4" name="直線コネクタ 61"/>
          <p:cNvCxnSpPr>
            <a:cxnSpLocks noChangeShapeType="1"/>
          </p:cNvCxnSpPr>
          <p:nvPr/>
        </p:nvCxnSpPr>
        <p:spPr bwMode="auto">
          <a:xfrm>
            <a:off x="5022273" y="2909888"/>
            <a:ext cx="5621338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線コネクタ 12"/>
          <p:cNvCxnSpPr/>
          <p:nvPr/>
        </p:nvCxnSpPr>
        <p:spPr>
          <a:xfrm rot="5400000">
            <a:off x="5944611" y="4276725"/>
            <a:ext cx="3354388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8"/>
          <p:cNvSpPr>
            <a:spLocks noChangeArrowheads="1"/>
          </p:cNvSpPr>
          <p:nvPr/>
        </p:nvSpPr>
        <p:spPr bwMode="auto">
          <a:xfrm>
            <a:off x="4031673" y="5489576"/>
            <a:ext cx="2847975" cy="849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コンテンツ プレースホルダ 2"/>
          <p:cNvSpPr>
            <a:spLocks noGrp="1"/>
          </p:cNvSpPr>
          <p:nvPr/>
        </p:nvSpPr>
        <p:spPr bwMode="auto">
          <a:xfrm>
            <a:off x="233940" y="2721047"/>
            <a:ext cx="2970212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ja-JP" sz="2700" b="1" dirty="0"/>
              <a:t>Stale Data: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ja-JP" sz="27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ja-JP" sz="2700" dirty="0"/>
              <a:t>An obsolete shared data exists on  a processor cache after a new value is updated by another processor core </a:t>
            </a:r>
          </a:p>
        </p:txBody>
      </p:sp>
      <p:sp>
        <p:nvSpPr>
          <p:cNvPr id="8" name="テキスト ボックス 3"/>
          <p:cNvSpPr txBox="1">
            <a:spLocks noChangeArrowheads="1"/>
          </p:cNvSpPr>
          <p:nvPr/>
        </p:nvSpPr>
        <p:spPr bwMode="auto">
          <a:xfrm>
            <a:off x="3498273" y="1843088"/>
            <a:ext cx="2208213" cy="147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Global Variable Declaration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a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b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int  c = 10;</a:t>
            </a: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3498273" y="3868738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0" name="テキスト ボックス 6"/>
          <p:cNvSpPr txBox="1"/>
          <p:nvPr/>
        </p:nvSpPr>
        <p:spPr>
          <a:xfrm>
            <a:off x="5901748" y="4140201"/>
            <a:ext cx="1214438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 = 20;</a:t>
            </a:r>
            <a:endParaRPr lang="ja-JP" altLang="en-US" sz="1800"/>
          </a:p>
        </p:txBody>
      </p:sp>
      <p:sp>
        <p:nvSpPr>
          <p:cNvPr id="11" name="テキスト ボックス 7"/>
          <p:cNvSpPr txBox="1"/>
          <p:nvPr/>
        </p:nvSpPr>
        <p:spPr>
          <a:xfrm>
            <a:off x="8151236" y="3214688"/>
            <a:ext cx="1214437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 = a;</a:t>
            </a:r>
            <a:endParaRPr lang="ja-JP" altLang="en-US" sz="180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6193848" y="2528888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</a:t>
            </a:r>
            <a:endParaRPr lang="ja-JP" altLang="en-US" sz="180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8479848" y="2528888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</a:t>
            </a:r>
            <a:endParaRPr lang="ja-JP" altLang="en-US" sz="1800"/>
          </a:p>
        </p:txBody>
      </p:sp>
      <p:sp>
        <p:nvSpPr>
          <p:cNvPr id="14" name="テキスト ボックス 20"/>
          <p:cNvSpPr txBox="1">
            <a:spLocks noChangeArrowheads="1"/>
          </p:cNvSpPr>
          <p:nvPr/>
        </p:nvSpPr>
        <p:spPr bwMode="auto">
          <a:xfrm>
            <a:off x="9795885" y="2426891"/>
            <a:ext cx="70326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a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b = 0;</a:t>
            </a:r>
          </a:p>
        </p:txBody>
      </p:sp>
      <p:sp>
        <p:nvSpPr>
          <p:cNvPr id="15" name="テキスト ボックス 30"/>
          <p:cNvSpPr txBox="1"/>
          <p:nvPr/>
        </p:nvSpPr>
        <p:spPr>
          <a:xfrm>
            <a:off x="8227436" y="5272088"/>
            <a:ext cx="1214437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 = a;</a:t>
            </a:r>
            <a:endParaRPr lang="ja-JP" altLang="en-US" sz="1800"/>
          </a:p>
        </p:txBody>
      </p:sp>
      <p:sp>
        <p:nvSpPr>
          <p:cNvPr id="16" name="テキスト ボックス 20"/>
          <p:cNvSpPr txBox="1">
            <a:spLocks noChangeArrowheads="1"/>
          </p:cNvSpPr>
          <p:nvPr/>
        </p:nvSpPr>
        <p:spPr bwMode="auto">
          <a:xfrm>
            <a:off x="4988935" y="4135438"/>
            <a:ext cx="809625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a = 20;</a:t>
            </a:r>
          </a:p>
        </p:txBody>
      </p:sp>
      <p:cxnSp>
        <p:nvCxnSpPr>
          <p:cNvPr id="17" name="直線コネクタ 21"/>
          <p:cNvCxnSpPr>
            <a:cxnSpLocks noChangeShapeType="1"/>
          </p:cNvCxnSpPr>
          <p:nvPr/>
        </p:nvCxnSpPr>
        <p:spPr bwMode="auto">
          <a:xfrm>
            <a:off x="5022273" y="3825876"/>
            <a:ext cx="5621338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線コネクタ 24"/>
          <p:cNvCxnSpPr>
            <a:cxnSpLocks noChangeShapeType="1"/>
          </p:cNvCxnSpPr>
          <p:nvPr/>
        </p:nvCxnSpPr>
        <p:spPr bwMode="auto">
          <a:xfrm>
            <a:off x="5022273" y="5041901"/>
            <a:ext cx="5621338" cy="158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73" y="2030413"/>
            <a:ext cx="1524000" cy="431800"/>
          </a:xfrm>
          <a:prstGeom prst="rect">
            <a:avLst/>
          </a:prstGeom>
        </p:spPr>
      </p:pic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5704898" y="1866901"/>
            <a:ext cx="114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Shared Memory</a:t>
            </a:r>
            <a:endParaRPr lang="ja-JP" altLang="en-US" sz="1800"/>
          </a:p>
        </p:txBody>
      </p:sp>
      <p:pic>
        <p:nvPicPr>
          <p:cNvPr id="2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73" y="4586288"/>
            <a:ext cx="1752600" cy="304800"/>
          </a:xfrm>
          <a:prstGeom prst="rect">
            <a:avLst/>
          </a:prstGeom>
        </p:spPr>
      </p:pic>
      <p:sp>
        <p:nvSpPr>
          <p:cNvPr id="22" name="テキスト ボックス 23"/>
          <p:cNvSpPr txBox="1">
            <a:spLocks noChangeArrowheads="1"/>
          </p:cNvSpPr>
          <p:nvPr/>
        </p:nvSpPr>
        <p:spPr bwMode="auto">
          <a:xfrm>
            <a:off x="3517323" y="4140201"/>
            <a:ext cx="1154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PE0 Cache</a:t>
            </a:r>
            <a:endParaRPr lang="ja-JP" altLang="en-US" sz="1800"/>
          </a:p>
        </p:txBody>
      </p:sp>
      <p:sp>
        <p:nvSpPr>
          <p:cNvPr id="23" name="テキスト ボックス 4"/>
          <p:cNvSpPr txBox="1">
            <a:spLocks noChangeArrowheads="1"/>
          </p:cNvSpPr>
          <p:nvPr/>
        </p:nvSpPr>
        <p:spPr bwMode="auto">
          <a:xfrm>
            <a:off x="9218036" y="3476626"/>
            <a:ext cx="4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748" y="3443288"/>
            <a:ext cx="1584325" cy="304800"/>
          </a:xfrm>
          <a:prstGeom prst="rect">
            <a:avLst/>
          </a:prstGeom>
        </p:spPr>
      </p:pic>
      <p:sp>
        <p:nvSpPr>
          <p:cNvPr id="25" name="テキスト ボックス 27"/>
          <p:cNvSpPr txBox="1">
            <a:spLocks noChangeArrowheads="1"/>
          </p:cNvSpPr>
          <p:nvPr/>
        </p:nvSpPr>
        <p:spPr bwMode="auto">
          <a:xfrm>
            <a:off x="9475211" y="3073401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 Cache</a:t>
            </a:r>
            <a:endParaRPr lang="ja-JP" altLang="en-US" sz="1800"/>
          </a:p>
        </p:txBody>
      </p:sp>
      <p:sp>
        <p:nvSpPr>
          <p:cNvPr id="26" name="テキスト ボックス 28"/>
          <p:cNvSpPr txBox="1">
            <a:spLocks noChangeArrowheads="1"/>
          </p:cNvSpPr>
          <p:nvPr/>
        </p:nvSpPr>
        <p:spPr bwMode="auto">
          <a:xfrm>
            <a:off x="6865361" y="1690688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a</a:t>
            </a:r>
            <a:endParaRPr lang="ja-JP" altLang="en-US" sz="1800"/>
          </a:p>
        </p:txBody>
      </p:sp>
      <p:sp>
        <p:nvSpPr>
          <p:cNvPr id="27" name="テキスト ボックス 31"/>
          <p:cNvSpPr txBox="1">
            <a:spLocks noChangeArrowheads="1"/>
          </p:cNvSpPr>
          <p:nvPr/>
        </p:nvSpPr>
        <p:spPr bwMode="auto">
          <a:xfrm>
            <a:off x="7246361" y="1690688"/>
            <a:ext cx="30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b</a:t>
            </a:r>
            <a:endParaRPr lang="ja-JP" altLang="en-US" sz="1800"/>
          </a:p>
        </p:txBody>
      </p:sp>
      <p:sp>
        <p:nvSpPr>
          <p:cNvPr id="28" name="テキスト ボックス 32"/>
          <p:cNvSpPr txBox="1">
            <a:spLocks noChangeArrowheads="1"/>
          </p:cNvSpPr>
          <p:nvPr/>
        </p:nvSpPr>
        <p:spPr bwMode="auto">
          <a:xfrm>
            <a:off x="7627361" y="1690688"/>
            <a:ext cx="28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c</a:t>
            </a:r>
            <a:endParaRPr lang="ja-JP" altLang="en-US" sz="1800"/>
          </a:p>
        </p:txBody>
      </p:sp>
      <p:cxnSp>
        <p:nvCxnSpPr>
          <p:cNvPr id="29" name="直線矢印コネクタ 36"/>
          <p:cNvCxnSpPr>
            <a:cxnSpLocks noChangeShapeType="1"/>
          </p:cNvCxnSpPr>
          <p:nvPr/>
        </p:nvCxnSpPr>
        <p:spPr bwMode="auto">
          <a:xfrm rot="5400000">
            <a:off x="9053730" y="4079082"/>
            <a:ext cx="4127500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テキスト ボックス 39"/>
          <p:cNvSpPr txBox="1">
            <a:spLocks noChangeArrowheads="1"/>
          </p:cNvSpPr>
          <p:nvPr/>
        </p:nvSpPr>
        <p:spPr bwMode="auto">
          <a:xfrm>
            <a:off x="11083348" y="3748088"/>
            <a:ext cx="64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31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798" y="5500688"/>
            <a:ext cx="1260475" cy="304800"/>
          </a:xfrm>
          <a:prstGeom prst="rect">
            <a:avLst/>
          </a:prstGeom>
        </p:spPr>
      </p:pic>
      <p:sp>
        <p:nvSpPr>
          <p:cNvPr id="32" name="テキスト ボックス 42"/>
          <p:cNvSpPr txBox="1">
            <a:spLocks noChangeArrowheads="1"/>
          </p:cNvSpPr>
          <p:nvPr/>
        </p:nvSpPr>
        <p:spPr bwMode="auto">
          <a:xfrm>
            <a:off x="4049136" y="5526088"/>
            <a:ext cx="255550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/>
              <a:t>Correct value with coherent control</a:t>
            </a:r>
            <a:endParaRPr lang="ja-JP" altLang="en-US" sz="1200" dirty="0"/>
          </a:p>
        </p:txBody>
      </p:sp>
      <p:pic>
        <p:nvPicPr>
          <p:cNvPr id="33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473" y="5957888"/>
            <a:ext cx="1579563" cy="304800"/>
          </a:xfrm>
          <a:prstGeom prst="rect">
            <a:avLst/>
          </a:prstGeom>
        </p:spPr>
      </p:pic>
      <p:sp>
        <p:nvSpPr>
          <p:cNvPr id="34" name="テキスト ボックス 44"/>
          <p:cNvSpPr txBox="1">
            <a:spLocks noChangeArrowheads="1"/>
          </p:cNvSpPr>
          <p:nvPr/>
        </p:nvSpPr>
        <p:spPr bwMode="auto">
          <a:xfrm>
            <a:off x="9508548" y="5119688"/>
            <a:ext cx="1154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PE1 Cache</a:t>
            </a:r>
            <a:endParaRPr lang="ja-JP" altLang="en-US" sz="1800"/>
          </a:p>
        </p:txBody>
      </p:sp>
      <p:sp>
        <p:nvSpPr>
          <p:cNvPr id="35" name="テキスト ボックス 45"/>
          <p:cNvSpPr txBox="1">
            <a:spLocks noChangeArrowheads="1"/>
          </p:cNvSpPr>
          <p:nvPr/>
        </p:nvSpPr>
        <p:spPr bwMode="auto">
          <a:xfrm>
            <a:off x="7871837" y="5815013"/>
            <a:ext cx="328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a=20 by PE0 is not published and PE1 calculates c using stale data</a:t>
            </a:r>
            <a:endParaRPr lang="ja-JP" altLang="en-US" sz="1400" dirty="0"/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11186536" y="5195888"/>
            <a:ext cx="693737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a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c = 0;</a:t>
            </a:r>
          </a:p>
        </p:txBody>
      </p:sp>
      <p:cxnSp>
        <p:nvCxnSpPr>
          <p:cNvPr id="37" name="直線コネクタ 49"/>
          <p:cNvCxnSpPr>
            <a:cxnSpLocks noChangeShapeType="1"/>
          </p:cNvCxnSpPr>
          <p:nvPr/>
        </p:nvCxnSpPr>
        <p:spPr bwMode="auto">
          <a:xfrm rot="16200000" flipH="1">
            <a:off x="11126211" y="5180013"/>
            <a:ext cx="814388" cy="693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線コネクタ 51"/>
          <p:cNvCxnSpPr>
            <a:cxnSpLocks noChangeShapeType="1"/>
          </p:cNvCxnSpPr>
          <p:nvPr/>
        </p:nvCxnSpPr>
        <p:spPr bwMode="auto">
          <a:xfrm rot="5400000" flipH="1" flipV="1">
            <a:off x="11126211" y="5180013"/>
            <a:ext cx="814388" cy="693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下矢印 55"/>
          <p:cNvSpPr>
            <a:spLocks noChangeArrowheads="1"/>
          </p:cNvSpPr>
          <p:nvPr/>
        </p:nvSpPr>
        <p:spPr bwMode="auto">
          <a:xfrm>
            <a:off x="9938761" y="3900488"/>
            <a:ext cx="265112" cy="1327150"/>
          </a:xfrm>
          <a:prstGeom prst="downArrow">
            <a:avLst>
              <a:gd name="adj1" fmla="val 50000"/>
              <a:gd name="adj2" fmla="val 4999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テキスト ボックス 56"/>
          <p:cNvSpPr txBox="1">
            <a:spLocks noChangeArrowheads="1"/>
          </p:cNvSpPr>
          <p:nvPr/>
        </p:nvSpPr>
        <p:spPr bwMode="auto">
          <a:xfrm>
            <a:off x="7917873" y="4238626"/>
            <a:ext cx="2053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If the data on the cache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 continue to exist</a:t>
            </a:r>
            <a:endParaRPr lang="ja-JP" altLang="en-US" sz="1400" dirty="0"/>
          </a:p>
        </p:txBody>
      </p:sp>
      <p:sp>
        <p:nvSpPr>
          <p:cNvPr id="41" name="テキスト ボックス 46"/>
          <p:cNvSpPr txBox="1">
            <a:spLocks noChangeArrowheads="1"/>
          </p:cNvSpPr>
          <p:nvPr/>
        </p:nvSpPr>
        <p:spPr bwMode="auto">
          <a:xfrm>
            <a:off x="7012998" y="6246958"/>
            <a:ext cx="217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Value is not coherent</a:t>
            </a:r>
            <a:endParaRPr lang="ja-JP" altLang="en-US" sz="1800" dirty="0"/>
          </a:p>
        </p:txBody>
      </p:sp>
      <p:sp>
        <p:nvSpPr>
          <p:cNvPr id="42" name="左右矢印 48"/>
          <p:cNvSpPr>
            <a:spLocks noChangeArrowheads="1"/>
          </p:cNvSpPr>
          <p:nvPr/>
        </p:nvSpPr>
        <p:spPr bwMode="auto">
          <a:xfrm>
            <a:off x="7060623" y="5957888"/>
            <a:ext cx="857250" cy="307975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defPPr>
              <a:defRPr lang="ja-JP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eaLnBrk="1" hangingPunct="1"/>
            <a:endParaRPr lang="ja-JP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2E412ABC-5547-4C04-8F3C-E018D12C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Waseda University @ LCPC 2017, Texas A&amp;M University</a:t>
            </a:r>
          </a:p>
        </p:txBody>
      </p:sp>
    </p:spTree>
    <p:extLst>
      <p:ext uri="{BB962C8B-B14F-4D97-AF65-F5344CB8AC3E}">
        <p14:creationId xmlns:p14="http://schemas.microsoft.com/office/powerpoint/2010/main" val="182379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7582</TotalTime>
  <Words>2616</Words>
  <Application>Microsoft Office PowerPoint</Application>
  <PresentationFormat>Widescreen</PresentationFormat>
  <Paragraphs>543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游ゴシック</vt:lpstr>
      <vt:lpstr>游ゴシック Light</vt:lpstr>
      <vt:lpstr>Arial</vt:lpstr>
      <vt:lpstr>Calibri</vt:lpstr>
      <vt:lpstr>Calibri Light</vt:lpstr>
      <vt:lpstr>Office Theme</vt:lpstr>
      <vt:lpstr>Software Cache Coherent Control by Parallelizing Compiler</vt:lpstr>
      <vt:lpstr>What is Cache Coherency?</vt:lpstr>
      <vt:lpstr>What is Cache Coherency?</vt:lpstr>
      <vt:lpstr>What is Cache Coherency?</vt:lpstr>
      <vt:lpstr>Why Compiler Controlled Cache Coherency?</vt:lpstr>
      <vt:lpstr>Proposed Software Coherence Method on OSCAR Parallelizing Compiler</vt:lpstr>
      <vt:lpstr>The Renesas RP2 Embedded Multicore</vt:lpstr>
      <vt:lpstr>Non Coherent Cache Architecture</vt:lpstr>
      <vt:lpstr>Problem in Non-coherent Architecture (1): Stale Data</vt:lpstr>
      <vt:lpstr>Solving Stale Data Problem</vt:lpstr>
      <vt:lpstr>Problem in Non-coherent Architecture (2): False Sharing</vt:lpstr>
      <vt:lpstr>Solving False Sharing (1): Data Alignment</vt:lpstr>
      <vt:lpstr>Two-dimensional Array Problem</vt:lpstr>
      <vt:lpstr>Solving False Sharing (2): Array Padding</vt:lpstr>
      <vt:lpstr>Solving False Sharing (3): Non-cacheable Buffer</vt:lpstr>
      <vt:lpstr>Performance Evaluation</vt:lpstr>
      <vt:lpstr>Performance of Hardware Coherence Control &amp; Software Coherence Control on 8-core RP2</vt:lpstr>
      <vt:lpstr>SPEC Result</vt:lpstr>
      <vt:lpstr>NAS Parallel Benchmark and MediaBench II</vt:lpstr>
      <vt:lpstr>Software Coherence Impact on Performance</vt:lpstr>
      <vt:lpstr>Conclusions</vt:lpstr>
      <vt:lpstr>Conclusion (cont’d)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Cache Coherence Control by a Parallelizing Compiler</dc:title>
  <dc:creator>Boma Adhi</dc:creator>
  <cp:lastModifiedBy>Boma Adhi</cp:lastModifiedBy>
  <cp:revision>44</cp:revision>
  <cp:lastPrinted>2017-07-04T22:37:28Z</cp:lastPrinted>
  <dcterms:created xsi:type="dcterms:W3CDTF">2017-06-26T03:39:11Z</dcterms:created>
  <dcterms:modified xsi:type="dcterms:W3CDTF">2017-10-09T09:23:30Z</dcterms:modified>
</cp:coreProperties>
</file>